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9" r:id="rId1"/>
  </p:sldMasterIdLst>
  <p:notesMasterIdLst>
    <p:notesMasterId r:id="rId43"/>
  </p:notesMasterIdLst>
  <p:sldIdLst>
    <p:sldId id="256" r:id="rId2"/>
    <p:sldId id="257" r:id="rId3"/>
    <p:sldId id="258" r:id="rId4"/>
    <p:sldId id="262" r:id="rId5"/>
    <p:sldId id="263" r:id="rId6"/>
    <p:sldId id="2076137677" r:id="rId7"/>
    <p:sldId id="2076137680" r:id="rId8"/>
    <p:sldId id="2076137679" r:id="rId9"/>
    <p:sldId id="2076137712" r:id="rId10"/>
    <p:sldId id="2076137681" r:id="rId11"/>
    <p:sldId id="2076137711" r:id="rId12"/>
    <p:sldId id="2076137682" r:id="rId13"/>
    <p:sldId id="2076137684" r:id="rId14"/>
    <p:sldId id="2076137718" r:id="rId15"/>
    <p:sldId id="2076137685" r:id="rId16"/>
    <p:sldId id="2076137686" r:id="rId17"/>
    <p:sldId id="2076137690" r:id="rId18"/>
    <p:sldId id="2076137691" r:id="rId19"/>
    <p:sldId id="2076137688" r:id="rId20"/>
    <p:sldId id="2076137704" r:id="rId21"/>
    <p:sldId id="2076137692" r:id="rId22"/>
    <p:sldId id="2076137693" r:id="rId23"/>
    <p:sldId id="2076137694" r:id="rId24"/>
    <p:sldId id="2076137695" r:id="rId25"/>
    <p:sldId id="2076137696" r:id="rId26"/>
    <p:sldId id="2076137699" r:id="rId27"/>
    <p:sldId id="2076137705" r:id="rId28"/>
    <p:sldId id="2076137700" r:id="rId29"/>
    <p:sldId id="2076137697" r:id="rId30"/>
    <p:sldId id="2076137701" r:id="rId31"/>
    <p:sldId id="2076137698" r:id="rId32"/>
    <p:sldId id="2076137702" r:id="rId33"/>
    <p:sldId id="2076137703" r:id="rId34"/>
    <p:sldId id="2076137706" r:id="rId35"/>
    <p:sldId id="2076137709" r:id="rId36"/>
    <p:sldId id="2076137707" r:id="rId37"/>
    <p:sldId id="2076137708" r:id="rId38"/>
    <p:sldId id="2076137713" r:id="rId39"/>
    <p:sldId id="2076137717" r:id="rId40"/>
    <p:sldId id="2076137716" r:id="rId41"/>
    <p:sldId id="207613771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BE86A92-D25F-4C18-B790-B4D5F326652A}">
          <p14:sldIdLst>
            <p14:sldId id="256"/>
            <p14:sldId id="257"/>
            <p14:sldId id="258"/>
            <p14:sldId id="262"/>
          </p14:sldIdLst>
        </p14:section>
        <p14:section name="Dapr Overview" id="{152A3E2F-9CB7-4DDD-8343-738E19174344}">
          <p14:sldIdLst>
            <p14:sldId id="263"/>
            <p14:sldId id="2076137677"/>
            <p14:sldId id="2076137680"/>
            <p14:sldId id="2076137679"/>
            <p14:sldId id="2076137712"/>
            <p14:sldId id="2076137681"/>
            <p14:sldId id="2076137711"/>
            <p14:sldId id="2076137682"/>
          </p14:sldIdLst>
        </p14:section>
        <p14:section name="Building Blocks" id="{6C6FCBE9-5457-422D-93AF-CCFB5056CAA0}">
          <p14:sldIdLst>
            <p14:sldId id="2076137684"/>
            <p14:sldId id="2076137718"/>
            <p14:sldId id="2076137685"/>
            <p14:sldId id="2076137686"/>
            <p14:sldId id="2076137690"/>
            <p14:sldId id="2076137691"/>
            <p14:sldId id="2076137688"/>
            <p14:sldId id="2076137704"/>
            <p14:sldId id="2076137692"/>
            <p14:sldId id="2076137693"/>
            <p14:sldId id="2076137694"/>
            <p14:sldId id="2076137695"/>
            <p14:sldId id="2076137696"/>
            <p14:sldId id="2076137699"/>
            <p14:sldId id="2076137705"/>
            <p14:sldId id="2076137700"/>
            <p14:sldId id="2076137697"/>
            <p14:sldId id="2076137701"/>
            <p14:sldId id="2076137698"/>
            <p14:sldId id="2076137702"/>
            <p14:sldId id="2076137703"/>
          </p14:sldIdLst>
        </p14:section>
        <p14:section name="Hosting Environments" id="{2563B213-D827-469C-9BBC-0D254F13C92F}">
          <p14:sldIdLst>
            <p14:sldId id="2076137706"/>
            <p14:sldId id="2076137709"/>
            <p14:sldId id="2076137707"/>
          </p14:sldIdLst>
        </p14:section>
        <p14:section name="Advanced Topics" id="{204806AE-A226-42A7-8080-78688A96C291}">
          <p14:sldIdLst>
            <p14:sldId id="2076137708"/>
            <p14:sldId id="2076137713"/>
            <p14:sldId id="2076137717"/>
            <p14:sldId id="2076137716"/>
            <p14:sldId id="20761377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5EE"/>
    <a:srgbClr val="73CDF4"/>
    <a:srgbClr val="202192"/>
    <a:srgbClr val="0078D4"/>
    <a:srgbClr val="767676"/>
    <a:srgbClr val="0A7CD7"/>
    <a:srgbClr val="74CDF3"/>
    <a:srgbClr val="2395EC"/>
    <a:srgbClr val="0D2192"/>
    <a:srgbClr val="326D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19" autoAdjust="0"/>
  </p:normalViewPr>
  <p:slideViewPr>
    <p:cSldViewPr snapToGrid="0">
      <p:cViewPr varScale="1">
        <p:scale>
          <a:sx n="113" d="100"/>
          <a:sy n="113"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6DF09-41E2-4916-9AB7-D058FBFE86D6}" type="datetimeFigureOut">
              <a:rPr lang="en-US" smtClean="0"/>
              <a:t>3/4/2022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3B65-3DAB-4BC6-BF8B-CCBC4CF41C74}" type="slidenum">
              <a:rPr lang="en-US" smtClean="0"/>
              <a:t>‹#›</a:t>
            </a:fld>
            <a:endParaRPr lang="en-US" dirty="0"/>
          </a:p>
        </p:txBody>
      </p:sp>
    </p:spTree>
    <p:extLst>
      <p:ext uri="{BB962C8B-B14F-4D97-AF65-F5344CB8AC3E}">
        <p14:creationId xmlns:p14="http://schemas.microsoft.com/office/powerpoint/2010/main" val="203264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8F63B65-3DAB-4BC6-BF8B-CCBC4CF41C74}" type="slidenum">
              <a:rPr lang="en-US" smtClean="0"/>
              <a:t>1</a:t>
            </a:fld>
            <a:endParaRPr lang="en-US" dirty="0"/>
          </a:p>
        </p:txBody>
      </p:sp>
    </p:spTree>
    <p:extLst>
      <p:ext uri="{BB962C8B-B14F-4D97-AF65-F5344CB8AC3E}">
        <p14:creationId xmlns:p14="http://schemas.microsoft.com/office/powerpoint/2010/main" val="2083809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11</a:t>
            </a:fld>
            <a:endParaRPr lang="en-US" dirty="0"/>
          </a:p>
        </p:txBody>
      </p:sp>
    </p:spTree>
    <p:extLst>
      <p:ext uri="{BB962C8B-B14F-4D97-AF65-F5344CB8AC3E}">
        <p14:creationId xmlns:p14="http://schemas.microsoft.com/office/powerpoint/2010/main" val="3143557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12</a:t>
            </a:fld>
            <a:endParaRPr lang="en-US" dirty="0"/>
          </a:p>
        </p:txBody>
      </p:sp>
    </p:spTree>
    <p:extLst>
      <p:ext uri="{BB962C8B-B14F-4D97-AF65-F5344CB8AC3E}">
        <p14:creationId xmlns:p14="http://schemas.microsoft.com/office/powerpoint/2010/main" val="3221446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15</a:t>
            </a:fld>
            <a:endParaRPr lang="en-US" dirty="0"/>
          </a:p>
        </p:txBody>
      </p:sp>
    </p:spTree>
    <p:extLst>
      <p:ext uri="{BB962C8B-B14F-4D97-AF65-F5344CB8AC3E}">
        <p14:creationId xmlns:p14="http://schemas.microsoft.com/office/powerpoint/2010/main" val="1738207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16</a:t>
            </a:fld>
            <a:endParaRPr lang="en-US" dirty="0"/>
          </a:p>
        </p:txBody>
      </p:sp>
    </p:spTree>
    <p:extLst>
      <p:ext uri="{BB962C8B-B14F-4D97-AF65-F5344CB8AC3E}">
        <p14:creationId xmlns:p14="http://schemas.microsoft.com/office/powerpoint/2010/main" val="304294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17</a:t>
            </a:fld>
            <a:endParaRPr lang="en-US" dirty="0"/>
          </a:p>
        </p:txBody>
      </p:sp>
    </p:spTree>
    <p:extLst>
      <p:ext uri="{BB962C8B-B14F-4D97-AF65-F5344CB8AC3E}">
        <p14:creationId xmlns:p14="http://schemas.microsoft.com/office/powerpoint/2010/main" val="3379770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18</a:t>
            </a:fld>
            <a:endParaRPr lang="en-US" dirty="0"/>
          </a:p>
        </p:txBody>
      </p:sp>
    </p:spTree>
    <p:extLst>
      <p:ext uri="{BB962C8B-B14F-4D97-AF65-F5344CB8AC3E}">
        <p14:creationId xmlns:p14="http://schemas.microsoft.com/office/powerpoint/2010/main" val="1034041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19</a:t>
            </a:fld>
            <a:endParaRPr lang="en-US" dirty="0"/>
          </a:p>
        </p:txBody>
      </p:sp>
    </p:spTree>
    <p:extLst>
      <p:ext uri="{BB962C8B-B14F-4D97-AF65-F5344CB8AC3E}">
        <p14:creationId xmlns:p14="http://schemas.microsoft.com/office/powerpoint/2010/main" val="327308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20</a:t>
            </a:fld>
            <a:endParaRPr lang="en-US" dirty="0"/>
          </a:p>
        </p:txBody>
      </p:sp>
    </p:spTree>
    <p:extLst>
      <p:ext uri="{BB962C8B-B14F-4D97-AF65-F5344CB8AC3E}">
        <p14:creationId xmlns:p14="http://schemas.microsoft.com/office/powerpoint/2010/main" val="2976780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21</a:t>
            </a:fld>
            <a:endParaRPr lang="en-US" dirty="0"/>
          </a:p>
        </p:txBody>
      </p:sp>
    </p:spTree>
    <p:extLst>
      <p:ext uri="{BB962C8B-B14F-4D97-AF65-F5344CB8AC3E}">
        <p14:creationId xmlns:p14="http://schemas.microsoft.com/office/powerpoint/2010/main" val="630132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22</a:t>
            </a:fld>
            <a:endParaRPr lang="en-US" dirty="0"/>
          </a:p>
        </p:txBody>
      </p:sp>
    </p:spTree>
    <p:extLst>
      <p:ext uri="{BB962C8B-B14F-4D97-AF65-F5344CB8AC3E}">
        <p14:creationId xmlns:p14="http://schemas.microsoft.com/office/powerpoint/2010/main" val="3273084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a:t>
            </a:fld>
            <a:endParaRPr lang="en-US" dirty="0"/>
          </a:p>
        </p:txBody>
      </p:sp>
    </p:spTree>
    <p:extLst>
      <p:ext uri="{BB962C8B-B14F-4D97-AF65-F5344CB8AC3E}">
        <p14:creationId xmlns:p14="http://schemas.microsoft.com/office/powerpoint/2010/main" val="1114145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23</a:t>
            </a:fld>
            <a:endParaRPr lang="en-US" dirty="0"/>
          </a:p>
        </p:txBody>
      </p:sp>
    </p:spTree>
    <p:extLst>
      <p:ext uri="{BB962C8B-B14F-4D97-AF65-F5344CB8AC3E}">
        <p14:creationId xmlns:p14="http://schemas.microsoft.com/office/powerpoint/2010/main" val="2149832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24</a:t>
            </a:fld>
            <a:endParaRPr lang="en-US" dirty="0"/>
          </a:p>
        </p:txBody>
      </p:sp>
    </p:spTree>
    <p:extLst>
      <p:ext uri="{BB962C8B-B14F-4D97-AF65-F5344CB8AC3E}">
        <p14:creationId xmlns:p14="http://schemas.microsoft.com/office/powerpoint/2010/main" val="3581142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25</a:t>
            </a:fld>
            <a:endParaRPr lang="en-US" dirty="0"/>
          </a:p>
        </p:txBody>
      </p:sp>
    </p:spTree>
    <p:extLst>
      <p:ext uri="{BB962C8B-B14F-4D97-AF65-F5344CB8AC3E}">
        <p14:creationId xmlns:p14="http://schemas.microsoft.com/office/powerpoint/2010/main" val="327308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26</a:t>
            </a:fld>
            <a:endParaRPr lang="en-US" dirty="0"/>
          </a:p>
        </p:txBody>
      </p:sp>
    </p:spTree>
    <p:extLst>
      <p:ext uri="{BB962C8B-B14F-4D97-AF65-F5344CB8AC3E}">
        <p14:creationId xmlns:p14="http://schemas.microsoft.com/office/powerpoint/2010/main" val="2012225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27</a:t>
            </a:fld>
            <a:endParaRPr lang="en-US" dirty="0"/>
          </a:p>
        </p:txBody>
      </p:sp>
    </p:spTree>
    <p:extLst>
      <p:ext uri="{BB962C8B-B14F-4D97-AF65-F5344CB8AC3E}">
        <p14:creationId xmlns:p14="http://schemas.microsoft.com/office/powerpoint/2010/main" val="3273084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28</a:t>
            </a:fld>
            <a:endParaRPr lang="en-US" dirty="0"/>
          </a:p>
        </p:txBody>
      </p:sp>
    </p:spTree>
    <p:extLst>
      <p:ext uri="{BB962C8B-B14F-4D97-AF65-F5344CB8AC3E}">
        <p14:creationId xmlns:p14="http://schemas.microsoft.com/office/powerpoint/2010/main" val="400649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29</a:t>
            </a:fld>
            <a:endParaRPr lang="en-US" dirty="0"/>
          </a:p>
        </p:txBody>
      </p:sp>
    </p:spTree>
    <p:extLst>
      <p:ext uri="{BB962C8B-B14F-4D97-AF65-F5344CB8AC3E}">
        <p14:creationId xmlns:p14="http://schemas.microsoft.com/office/powerpoint/2010/main" val="4110980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30</a:t>
            </a:fld>
            <a:endParaRPr lang="en-US" dirty="0"/>
          </a:p>
        </p:txBody>
      </p:sp>
    </p:spTree>
    <p:extLst>
      <p:ext uri="{BB962C8B-B14F-4D97-AF65-F5344CB8AC3E}">
        <p14:creationId xmlns:p14="http://schemas.microsoft.com/office/powerpoint/2010/main" val="3273084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31</a:t>
            </a:fld>
            <a:endParaRPr lang="en-US" dirty="0"/>
          </a:p>
        </p:txBody>
      </p:sp>
    </p:spTree>
    <p:extLst>
      <p:ext uri="{BB962C8B-B14F-4D97-AF65-F5344CB8AC3E}">
        <p14:creationId xmlns:p14="http://schemas.microsoft.com/office/powerpoint/2010/main" val="4110980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32</a:t>
            </a:fld>
            <a:endParaRPr lang="en-US" dirty="0"/>
          </a:p>
        </p:txBody>
      </p:sp>
    </p:spTree>
    <p:extLst>
      <p:ext uri="{BB962C8B-B14F-4D97-AF65-F5344CB8AC3E}">
        <p14:creationId xmlns:p14="http://schemas.microsoft.com/office/powerpoint/2010/main" val="4234831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4</a:t>
            </a:fld>
            <a:endParaRPr lang="en-US" dirty="0"/>
          </a:p>
        </p:txBody>
      </p:sp>
    </p:spTree>
    <p:extLst>
      <p:ext uri="{BB962C8B-B14F-4D97-AF65-F5344CB8AC3E}">
        <p14:creationId xmlns:p14="http://schemas.microsoft.com/office/powerpoint/2010/main" val="4134553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33</a:t>
            </a:fld>
            <a:endParaRPr lang="en-US" dirty="0"/>
          </a:p>
        </p:txBody>
      </p:sp>
    </p:spTree>
    <p:extLst>
      <p:ext uri="{BB962C8B-B14F-4D97-AF65-F5344CB8AC3E}">
        <p14:creationId xmlns:p14="http://schemas.microsoft.com/office/powerpoint/2010/main" val="4201079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35</a:t>
            </a:fld>
            <a:endParaRPr lang="en-US" dirty="0"/>
          </a:p>
        </p:txBody>
      </p:sp>
    </p:spTree>
    <p:extLst>
      <p:ext uri="{BB962C8B-B14F-4D97-AF65-F5344CB8AC3E}">
        <p14:creationId xmlns:p14="http://schemas.microsoft.com/office/powerpoint/2010/main" val="2441460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36</a:t>
            </a:fld>
            <a:endParaRPr lang="en-US" dirty="0"/>
          </a:p>
        </p:txBody>
      </p:sp>
    </p:spTree>
    <p:extLst>
      <p:ext uri="{BB962C8B-B14F-4D97-AF65-F5344CB8AC3E}">
        <p14:creationId xmlns:p14="http://schemas.microsoft.com/office/powerpoint/2010/main" val="4161921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37</a:t>
            </a:fld>
            <a:endParaRPr lang="en-US" dirty="0"/>
          </a:p>
        </p:txBody>
      </p:sp>
    </p:spTree>
    <p:extLst>
      <p:ext uri="{BB962C8B-B14F-4D97-AF65-F5344CB8AC3E}">
        <p14:creationId xmlns:p14="http://schemas.microsoft.com/office/powerpoint/2010/main" val="2198510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38</a:t>
            </a:fld>
            <a:endParaRPr lang="en-US" dirty="0"/>
          </a:p>
        </p:txBody>
      </p:sp>
    </p:spTree>
    <p:extLst>
      <p:ext uri="{BB962C8B-B14F-4D97-AF65-F5344CB8AC3E}">
        <p14:creationId xmlns:p14="http://schemas.microsoft.com/office/powerpoint/2010/main" val="1446890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39</a:t>
            </a:fld>
            <a:endParaRPr lang="en-US" dirty="0"/>
          </a:p>
        </p:txBody>
      </p:sp>
    </p:spTree>
    <p:extLst>
      <p:ext uri="{BB962C8B-B14F-4D97-AF65-F5344CB8AC3E}">
        <p14:creationId xmlns:p14="http://schemas.microsoft.com/office/powerpoint/2010/main" val="4128932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41</a:t>
            </a:fld>
            <a:endParaRPr lang="en-US" dirty="0"/>
          </a:p>
        </p:txBody>
      </p:sp>
    </p:spTree>
    <p:extLst>
      <p:ext uri="{BB962C8B-B14F-4D97-AF65-F5344CB8AC3E}">
        <p14:creationId xmlns:p14="http://schemas.microsoft.com/office/powerpoint/2010/main" val="65134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5</a:t>
            </a:fld>
            <a:endParaRPr lang="en-US" dirty="0"/>
          </a:p>
        </p:txBody>
      </p:sp>
    </p:spTree>
    <p:extLst>
      <p:ext uri="{BB962C8B-B14F-4D97-AF65-F5344CB8AC3E}">
        <p14:creationId xmlns:p14="http://schemas.microsoft.com/office/powerpoint/2010/main" val="199045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6</a:t>
            </a:fld>
            <a:endParaRPr lang="en-US" dirty="0"/>
          </a:p>
        </p:txBody>
      </p:sp>
    </p:spTree>
    <p:extLst>
      <p:ext uri="{BB962C8B-B14F-4D97-AF65-F5344CB8AC3E}">
        <p14:creationId xmlns:p14="http://schemas.microsoft.com/office/powerpoint/2010/main" val="406996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B38B7A-8725-4956-B3BD-FBC8499B1155}" type="slidenum">
              <a:rPr lang="en-US" smtClean="0"/>
              <a:t>7</a:t>
            </a:fld>
            <a:endParaRPr lang="en-US" dirty="0"/>
          </a:p>
        </p:txBody>
      </p:sp>
    </p:spTree>
    <p:extLst>
      <p:ext uri="{BB962C8B-B14F-4D97-AF65-F5344CB8AC3E}">
        <p14:creationId xmlns:p14="http://schemas.microsoft.com/office/powerpoint/2010/main" val="3326483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8</a:t>
            </a:fld>
            <a:endParaRPr lang="en-US" dirty="0"/>
          </a:p>
        </p:txBody>
      </p:sp>
    </p:spTree>
    <p:extLst>
      <p:ext uri="{BB962C8B-B14F-4D97-AF65-F5344CB8AC3E}">
        <p14:creationId xmlns:p14="http://schemas.microsoft.com/office/powerpoint/2010/main" val="3003978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B38B7A-8725-4956-B3BD-FBC8499B1155}" type="slidenum">
              <a:rPr lang="en-US" smtClean="0"/>
              <a:t>9</a:t>
            </a:fld>
            <a:endParaRPr lang="en-US" dirty="0"/>
          </a:p>
        </p:txBody>
      </p:sp>
    </p:spTree>
    <p:extLst>
      <p:ext uri="{BB962C8B-B14F-4D97-AF65-F5344CB8AC3E}">
        <p14:creationId xmlns:p14="http://schemas.microsoft.com/office/powerpoint/2010/main" val="33402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10</a:t>
            </a:fld>
            <a:endParaRPr lang="en-US" dirty="0"/>
          </a:p>
        </p:txBody>
      </p:sp>
    </p:spTree>
    <p:extLst>
      <p:ext uri="{BB962C8B-B14F-4D97-AF65-F5344CB8AC3E}">
        <p14:creationId xmlns:p14="http://schemas.microsoft.com/office/powerpoint/2010/main" val="38285474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dirty="0"/>
          </a:p>
        </p:txBody>
      </p:sp>
    </p:spTree>
    <p:extLst>
      <p:ext uri="{BB962C8B-B14F-4D97-AF65-F5344CB8AC3E}">
        <p14:creationId xmlns:p14="http://schemas.microsoft.com/office/powerpoint/2010/main" val="150080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461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81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61438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4799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635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5431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6835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82438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2973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3872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40325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0839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85062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97395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16578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844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7977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07704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5057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6391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463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5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60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4536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67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5063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524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747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0592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9703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6686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1216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846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dirty="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0232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32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4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01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16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7806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869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5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008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36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18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90490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7" r:id="rId45"/>
    <p:sldLayoutId id="2147483698"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33.png"/><Relationship Id="rId21" Type="http://schemas.openxmlformats.org/officeDocument/2006/relationships/image" Target="../media/image73.png"/><Relationship Id="rId7" Type="http://schemas.openxmlformats.org/officeDocument/2006/relationships/image" Target="../media/image31.png"/><Relationship Id="rId12" Type="http://schemas.openxmlformats.org/officeDocument/2006/relationships/image" Target="../media/image30.svg"/><Relationship Id="rId17" Type="http://schemas.openxmlformats.org/officeDocument/2006/relationships/image" Target="../media/image69.png"/><Relationship Id="rId2" Type="http://schemas.openxmlformats.org/officeDocument/2006/relationships/notesSlide" Target="../notesSlides/notesSlide10.xm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11.xml"/><Relationship Id="rId6" Type="http://schemas.openxmlformats.org/officeDocument/2006/relationships/image" Target="../media/image36.svg"/><Relationship Id="rId11" Type="http://schemas.openxmlformats.org/officeDocument/2006/relationships/image" Target="../media/image29.png"/><Relationship Id="rId5" Type="http://schemas.openxmlformats.org/officeDocument/2006/relationships/image" Target="../media/image35.png"/><Relationship Id="rId15" Type="http://schemas.openxmlformats.org/officeDocument/2006/relationships/image" Target="../media/image67.png"/><Relationship Id="rId10" Type="http://schemas.openxmlformats.org/officeDocument/2006/relationships/image" Target="../media/image64.svg"/><Relationship Id="rId19" Type="http://schemas.openxmlformats.org/officeDocument/2006/relationships/image" Target="../media/image71.png"/><Relationship Id="rId4" Type="http://schemas.openxmlformats.org/officeDocument/2006/relationships/image" Target="../media/image34.svg"/><Relationship Id="rId9" Type="http://schemas.openxmlformats.org/officeDocument/2006/relationships/image" Target="../media/image63.png"/><Relationship Id="rId14" Type="http://schemas.openxmlformats.org/officeDocument/2006/relationships/image" Target="../media/image66.svg"/><Relationship Id="rId22" Type="http://schemas.openxmlformats.org/officeDocument/2006/relationships/image" Target="../media/image74.svg"/></Relationships>
</file>

<file path=ppt/slides/_rels/slide12.xml.rels><?xml version="1.0" encoding="UTF-8" standalone="yes"?>
<Relationships xmlns="http://schemas.openxmlformats.org/package/2006/relationships"><Relationship Id="rId13" Type="http://schemas.openxmlformats.org/officeDocument/2006/relationships/image" Target="../media/image83.svg"/><Relationship Id="rId18" Type="http://schemas.openxmlformats.org/officeDocument/2006/relationships/image" Target="../media/image88.png"/><Relationship Id="rId26" Type="http://schemas.openxmlformats.org/officeDocument/2006/relationships/image" Target="../media/image94.svg"/><Relationship Id="rId39" Type="http://schemas.openxmlformats.org/officeDocument/2006/relationships/image" Target="../media/image63.png"/><Relationship Id="rId21" Type="http://schemas.openxmlformats.org/officeDocument/2006/relationships/image" Target="../media/image39.png"/><Relationship Id="rId34" Type="http://schemas.openxmlformats.org/officeDocument/2006/relationships/image" Target="../media/image100.svg"/><Relationship Id="rId42" Type="http://schemas.openxmlformats.org/officeDocument/2006/relationships/image" Target="../media/image68.svg"/><Relationship Id="rId47"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1.xml"/><Relationship Id="rId16" Type="http://schemas.openxmlformats.org/officeDocument/2006/relationships/image" Target="../media/image86.svg"/><Relationship Id="rId29"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76.svg"/><Relationship Id="rId11" Type="http://schemas.openxmlformats.org/officeDocument/2006/relationships/image" Target="../media/image81.png"/><Relationship Id="rId24" Type="http://schemas.openxmlformats.org/officeDocument/2006/relationships/image" Target="../media/image92.svg"/><Relationship Id="rId32" Type="http://schemas.openxmlformats.org/officeDocument/2006/relationships/image" Target="../media/image53.svg"/><Relationship Id="rId37" Type="http://schemas.openxmlformats.org/officeDocument/2006/relationships/image" Target="../media/image103.png"/><Relationship Id="rId40" Type="http://schemas.openxmlformats.org/officeDocument/2006/relationships/image" Target="../media/image64.svg"/><Relationship Id="rId45" Type="http://schemas.openxmlformats.org/officeDocument/2006/relationships/image" Target="../media/image69.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1.png"/><Relationship Id="rId28" Type="http://schemas.openxmlformats.org/officeDocument/2006/relationships/image" Target="../media/image96.svg"/><Relationship Id="rId36" Type="http://schemas.openxmlformats.org/officeDocument/2006/relationships/image" Target="../media/image102.svg"/><Relationship Id="rId10" Type="http://schemas.openxmlformats.org/officeDocument/2006/relationships/image" Target="../media/image80.jpeg"/><Relationship Id="rId19" Type="http://schemas.openxmlformats.org/officeDocument/2006/relationships/image" Target="../media/image89.jpeg"/><Relationship Id="rId31" Type="http://schemas.openxmlformats.org/officeDocument/2006/relationships/image" Target="../media/image52.png"/><Relationship Id="rId44" Type="http://schemas.openxmlformats.org/officeDocument/2006/relationships/image" Target="../media/image66.svg"/><Relationship Id="rId4" Type="http://schemas.openxmlformats.org/officeDocument/2006/relationships/image" Target="../media/image32.sv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40.sv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1.png"/><Relationship Id="rId43" Type="http://schemas.openxmlformats.org/officeDocument/2006/relationships/image" Target="../media/image65.png"/><Relationship Id="rId48" Type="http://schemas.openxmlformats.org/officeDocument/2006/relationships/image" Target="../media/image74.svg"/><Relationship Id="rId8" Type="http://schemas.openxmlformats.org/officeDocument/2006/relationships/image" Target="../media/image78.svg"/><Relationship Id="rId3" Type="http://schemas.openxmlformats.org/officeDocument/2006/relationships/image" Target="../media/image31.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3.png"/><Relationship Id="rId33" Type="http://schemas.openxmlformats.org/officeDocument/2006/relationships/image" Target="../media/image99.png"/><Relationship Id="rId38" Type="http://schemas.openxmlformats.org/officeDocument/2006/relationships/image" Target="../media/image104.tiff"/><Relationship Id="rId46" Type="http://schemas.openxmlformats.org/officeDocument/2006/relationships/image" Target="../media/image70.svg"/><Relationship Id="rId20" Type="http://schemas.openxmlformats.org/officeDocument/2006/relationships/image" Target="../media/image90.png"/><Relationship Id="rId41"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108.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6.svg"/><Relationship Id="rId11" Type="http://schemas.openxmlformats.org/officeDocument/2006/relationships/image" Target="../media/image33.png"/><Relationship Id="rId5" Type="http://schemas.openxmlformats.org/officeDocument/2006/relationships/image" Target="../media/image35.png"/><Relationship Id="rId10" Type="http://schemas.openxmlformats.org/officeDocument/2006/relationships/image" Target="../media/image107.svg"/><Relationship Id="rId4" Type="http://schemas.openxmlformats.org/officeDocument/2006/relationships/image" Target="../media/image30.svg"/><Relationship Id="rId9" Type="http://schemas.openxmlformats.org/officeDocument/2006/relationships/image" Target="../media/image106.png"/><Relationship Id="rId14" Type="http://schemas.openxmlformats.org/officeDocument/2006/relationships/image" Target="../media/image109.svg"/></Relationships>
</file>

<file path=ppt/slides/_rels/slide16.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63.png"/><Relationship Id="rId7"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64.svg"/><Relationship Id="rId9" Type="http://schemas.openxmlformats.org/officeDocument/2006/relationships/image" Target="../media/image110.png"/></Relationships>
</file>

<file path=ppt/slides/_rels/slide17.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63.png"/><Relationship Id="rId7"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svg"/><Relationship Id="rId11" Type="http://schemas.openxmlformats.org/officeDocument/2006/relationships/image" Target="../media/image40.sv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64.svg"/><Relationship Id="rId9" Type="http://schemas.openxmlformats.org/officeDocument/2006/relationships/image" Target="../media/image110.png"/></Relationships>
</file>

<file path=ppt/slides/_rels/slide18.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63.png"/><Relationship Id="rId7"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2.svg"/><Relationship Id="rId11" Type="http://schemas.openxmlformats.org/officeDocument/2006/relationships/image" Target="../media/image40.svg"/><Relationship Id="rId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image" Target="../media/image64.sv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3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4.svg"/><Relationship Id="rId3" Type="http://schemas.openxmlformats.org/officeDocument/2006/relationships/image" Target="../media/image67.png"/><Relationship Id="rId7" Type="http://schemas.openxmlformats.org/officeDocument/2006/relationships/image" Target="../media/image31.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36.svg"/><Relationship Id="rId11" Type="http://schemas.openxmlformats.org/officeDocument/2006/relationships/image" Target="../media/image110.png"/><Relationship Id="rId5" Type="http://schemas.openxmlformats.org/officeDocument/2006/relationships/image" Target="../media/image35.png"/><Relationship Id="rId10" Type="http://schemas.openxmlformats.org/officeDocument/2006/relationships/image" Target="../media/image107.svg"/><Relationship Id="rId4" Type="http://schemas.openxmlformats.org/officeDocument/2006/relationships/image" Target="../media/image68.svg"/><Relationship Id="rId9" Type="http://schemas.openxmlformats.org/officeDocument/2006/relationships/image" Target="../media/image10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65.png"/><Relationship Id="rId7"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112.png"/><Relationship Id="rId4" Type="http://schemas.openxmlformats.org/officeDocument/2006/relationships/image" Target="../media/image66.svg"/><Relationship Id="rId9" Type="http://schemas.openxmlformats.org/officeDocument/2006/relationships/image" Target="../media/image111.png"/></Relationships>
</file>

<file path=ppt/slides/_rels/slide24.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65.png"/><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66.svg"/><Relationship Id="rId9"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8" Type="http://schemas.openxmlformats.org/officeDocument/2006/relationships/image" Target="../media/image107.svg"/><Relationship Id="rId3" Type="http://schemas.openxmlformats.org/officeDocument/2006/relationships/image" Target="../media/image71.png"/><Relationship Id="rId7"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72.svg"/><Relationship Id="rId9" Type="http://schemas.openxmlformats.org/officeDocument/2006/relationships/image" Target="../media/image1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72.svg"/></Relationships>
</file>

<file path=ppt/slides/_rels/slide2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2.png"/><Relationship Id="rId3" Type="http://schemas.openxmlformats.org/officeDocument/2006/relationships/image" Target="../media/image35.png"/><Relationship Id="rId7" Type="http://schemas.openxmlformats.org/officeDocument/2006/relationships/image" Target="../media/image71.png"/><Relationship Id="rId12" Type="http://schemas.openxmlformats.org/officeDocument/2006/relationships/image" Target="../media/image107.sv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4.svg"/><Relationship Id="rId11" Type="http://schemas.openxmlformats.org/officeDocument/2006/relationships/image" Target="../media/image106.png"/><Relationship Id="rId5" Type="http://schemas.openxmlformats.org/officeDocument/2006/relationships/image" Target="../media/image33.png"/><Relationship Id="rId10" Type="http://schemas.openxmlformats.org/officeDocument/2006/relationships/image" Target="../media/image32.svg"/><Relationship Id="rId4" Type="http://schemas.openxmlformats.org/officeDocument/2006/relationships/image" Target="../media/image36.svg"/><Relationship Id="rId9" Type="http://schemas.openxmlformats.org/officeDocument/2006/relationships/image" Target="../media/image31.png"/><Relationship Id="rId14" Type="http://schemas.openxmlformats.org/officeDocument/2006/relationships/image" Target="../media/image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75.png"/><Relationship Id="rId18" Type="http://schemas.openxmlformats.org/officeDocument/2006/relationships/image" Target="../media/image107.svg"/><Relationship Id="rId3" Type="http://schemas.openxmlformats.org/officeDocument/2006/relationships/image" Target="../media/image71.png"/><Relationship Id="rId21" Type="http://schemas.openxmlformats.org/officeDocument/2006/relationships/image" Target="../media/image35.png"/><Relationship Id="rId7" Type="http://schemas.openxmlformats.org/officeDocument/2006/relationships/image" Target="../media/image74.svg"/><Relationship Id="rId12" Type="http://schemas.openxmlformats.org/officeDocument/2006/relationships/image" Target="../media/image118.png"/><Relationship Id="rId17" Type="http://schemas.openxmlformats.org/officeDocument/2006/relationships/image" Target="../media/image106.png"/><Relationship Id="rId2" Type="http://schemas.openxmlformats.org/officeDocument/2006/relationships/notesSlide" Target="../notesSlides/notesSlide28.xml"/><Relationship Id="rId16" Type="http://schemas.openxmlformats.org/officeDocument/2006/relationships/image" Target="../media/image32.svg"/><Relationship Id="rId20" Type="http://schemas.openxmlformats.org/officeDocument/2006/relationships/image" Target="../media/image111.png"/><Relationship Id="rId1" Type="http://schemas.openxmlformats.org/officeDocument/2006/relationships/slideLayout" Target="../slideLayouts/slideLayout11.xml"/><Relationship Id="rId6" Type="http://schemas.openxmlformats.org/officeDocument/2006/relationships/image" Target="../media/image73.png"/><Relationship Id="rId11" Type="http://schemas.openxmlformats.org/officeDocument/2006/relationships/image" Target="../media/image117.png"/><Relationship Id="rId24" Type="http://schemas.openxmlformats.org/officeDocument/2006/relationships/image" Target="../media/image34.svg"/><Relationship Id="rId5" Type="http://schemas.openxmlformats.org/officeDocument/2006/relationships/image" Target="../media/image115.png"/><Relationship Id="rId15" Type="http://schemas.openxmlformats.org/officeDocument/2006/relationships/image" Target="../media/image31.png"/><Relationship Id="rId23" Type="http://schemas.openxmlformats.org/officeDocument/2006/relationships/image" Target="../media/image33.png"/><Relationship Id="rId10" Type="http://schemas.openxmlformats.org/officeDocument/2006/relationships/image" Target="../media/image116.jpeg"/><Relationship Id="rId19" Type="http://schemas.openxmlformats.org/officeDocument/2006/relationships/image" Target="../media/image110.png"/><Relationship Id="rId4" Type="http://schemas.openxmlformats.org/officeDocument/2006/relationships/image" Target="../media/image72.svg"/><Relationship Id="rId9" Type="http://schemas.openxmlformats.org/officeDocument/2006/relationships/image" Target="../media/image78.svg"/><Relationship Id="rId14" Type="http://schemas.openxmlformats.org/officeDocument/2006/relationships/image" Target="../media/image76.svg"/><Relationship Id="rId22" Type="http://schemas.openxmlformats.org/officeDocument/2006/relationships/image" Target="../media/image36.sv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72.sv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72.svg"/></Relationships>
</file>

<file path=ppt/slides/_rels/slide3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0.png"/><Relationship Id="rId18" Type="http://schemas.openxmlformats.org/officeDocument/2006/relationships/image" Target="../media/image67.png"/><Relationship Id="rId3" Type="http://schemas.openxmlformats.org/officeDocument/2006/relationships/image" Target="../media/image123.png"/><Relationship Id="rId21" Type="http://schemas.openxmlformats.org/officeDocument/2006/relationships/image" Target="../media/image70.svg"/><Relationship Id="rId7" Type="http://schemas.openxmlformats.org/officeDocument/2006/relationships/image" Target="../media/image35.png"/><Relationship Id="rId12" Type="http://schemas.openxmlformats.org/officeDocument/2006/relationships/image" Target="../media/image90.png"/><Relationship Id="rId17" Type="http://schemas.openxmlformats.org/officeDocument/2006/relationships/image" Target="../media/image64.svg"/><Relationship Id="rId25" Type="http://schemas.openxmlformats.org/officeDocument/2006/relationships/image" Target="../media/image74.svg"/><Relationship Id="rId2" Type="http://schemas.openxmlformats.org/officeDocument/2006/relationships/notesSlide" Target="../notesSlides/notesSlide31.xml"/><Relationship Id="rId16" Type="http://schemas.openxmlformats.org/officeDocument/2006/relationships/image" Target="../media/image63.png"/><Relationship Id="rId20"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26.png"/><Relationship Id="rId11" Type="http://schemas.openxmlformats.org/officeDocument/2006/relationships/image" Target="../media/image129.png"/><Relationship Id="rId24" Type="http://schemas.openxmlformats.org/officeDocument/2006/relationships/image" Target="../media/image73.png"/><Relationship Id="rId5" Type="http://schemas.openxmlformats.org/officeDocument/2006/relationships/image" Target="../media/image125.png"/><Relationship Id="rId15" Type="http://schemas.openxmlformats.org/officeDocument/2006/relationships/image" Target="../media/image34.svg"/><Relationship Id="rId23" Type="http://schemas.openxmlformats.org/officeDocument/2006/relationships/image" Target="../media/image66.svg"/><Relationship Id="rId10" Type="http://schemas.openxmlformats.org/officeDocument/2006/relationships/image" Target="../media/image128.svg"/><Relationship Id="rId19" Type="http://schemas.openxmlformats.org/officeDocument/2006/relationships/image" Target="../media/image68.svg"/><Relationship Id="rId4" Type="http://schemas.openxmlformats.org/officeDocument/2006/relationships/image" Target="../media/image124.png"/><Relationship Id="rId9" Type="http://schemas.openxmlformats.org/officeDocument/2006/relationships/image" Target="../media/image2.png"/><Relationship Id="rId14" Type="http://schemas.openxmlformats.org/officeDocument/2006/relationships/image" Target="../media/image33.png"/><Relationship Id="rId22"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33.png"/><Relationship Id="rId18" Type="http://schemas.openxmlformats.org/officeDocument/2006/relationships/image" Target="../media/image68.svg"/><Relationship Id="rId26" Type="http://schemas.openxmlformats.org/officeDocument/2006/relationships/image" Target="../media/image134.svg"/><Relationship Id="rId3" Type="http://schemas.openxmlformats.org/officeDocument/2006/relationships/image" Target="../media/image52.png"/><Relationship Id="rId21" Type="http://schemas.openxmlformats.org/officeDocument/2006/relationships/image" Target="../media/image65.png"/><Relationship Id="rId7" Type="http://schemas.openxmlformats.org/officeDocument/2006/relationships/image" Target="../media/image56.svg"/><Relationship Id="rId12" Type="http://schemas.openxmlformats.org/officeDocument/2006/relationships/image" Target="../media/image3.svg"/><Relationship Id="rId17" Type="http://schemas.openxmlformats.org/officeDocument/2006/relationships/image" Target="../media/image67.png"/><Relationship Id="rId25" Type="http://schemas.openxmlformats.org/officeDocument/2006/relationships/image" Target="../media/image133.png"/><Relationship Id="rId2" Type="http://schemas.openxmlformats.org/officeDocument/2006/relationships/notesSlide" Target="../notesSlides/notesSlide32.xml"/><Relationship Id="rId16" Type="http://schemas.openxmlformats.org/officeDocument/2006/relationships/image" Target="../media/image64.svg"/><Relationship Id="rId20" Type="http://schemas.openxmlformats.org/officeDocument/2006/relationships/image" Target="../media/image70.svg"/><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2.png"/><Relationship Id="rId24" Type="http://schemas.openxmlformats.org/officeDocument/2006/relationships/image" Target="../media/image74.svg"/><Relationship Id="rId5" Type="http://schemas.openxmlformats.org/officeDocument/2006/relationships/image" Target="../media/image131.png"/><Relationship Id="rId15" Type="http://schemas.openxmlformats.org/officeDocument/2006/relationships/image" Target="../media/image63.png"/><Relationship Id="rId23" Type="http://schemas.openxmlformats.org/officeDocument/2006/relationships/image" Target="../media/image73.png"/><Relationship Id="rId10" Type="http://schemas.openxmlformats.org/officeDocument/2006/relationships/image" Target="../media/image36.svg"/><Relationship Id="rId19" Type="http://schemas.openxmlformats.org/officeDocument/2006/relationships/image" Target="../media/image69.png"/><Relationship Id="rId4" Type="http://schemas.openxmlformats.org/officeDocument/2006/relationships/image" Target="../media/image53.svg"/><Relationship Id="rId9" Type="http://schemas.openxmlformats.org/officeDocument/2006/relationships/image" Target="../media/image35.png"/><Relationship Id="rId14" Type="http://schemas.openxmlformats.org/officeDocument/2006/relationships/image" Target="../media/image34.svg"/><Relationship Id="rId22" Type="http://schemas.openxmlformats.org/officeDocument/2006/relationships/image" Target="../media/image66.svg"/></Relationships>
</file>

<file path=ppt/slides/_rels/slide37.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48.jpeg"/><Relationship Id="rId3" Type="http://schemas.openxmlformats.org/officeDocument/2006/relationships/image" Target="../media/image2.png"/><Relationship Id="rId7" Type="http://schemas.openxmlformats.org/officeDocument/2006/relationships/image" Target="../media/image56.svg"/><Relationship Id="rId12"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46.svg"/><Relationship Id="rId5" Type="http://schemas.openxmlformats.org/officeDocument/2006/relationships/image" Target="../media/image131.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svg"/><Relationship Id="rId9" Type="http://schemas.openxmlformats.org/officeDocument/2006/relationships/image" Target="../media/image44.png"/><Relationship Id="rId1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135.png"/><Relationship Id="rId4" Type="http://schemas.openxmlformats.org/officeDocument/2006/relationships/image" Target="../media/image42.svg"/></Relationships>
</file>

<file path=ppt/slides/_rels/slide3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36.svg"/><Relationship Id="rId11" Type="http://schemas.openxmlformats.org/officeDocument/2006/relationships/image" Target="../media/image136.png"/><Relationship Id="rId5" Type="http://schemas.openxmlformats.org/officeDocument/2006/relationships/image" Target="../media/image35.png"/><Relationship Id="rId10" Type="http://schemas.openxmlformats.org/officeDocument/2006/relationships/image" Target="../media/image103.png"/><Relationship Id="rId4" Type="http://schemas.openxmlformats.org/officeDocument/2006/relationships/image" Target="../media/image32.sv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137.png"/><Relationship Id="rId5" Type="http://schemas.openxmlformats.org/officeDocument/2006/relationships/image" Target="../media/image135.pn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2.svg"/><Relationship Id="rId9" Type="http://schemas.openxmlformats.org/officeDocument/2006/relationships/image" Target="../media/image4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2.png"/><Relationship Id="rId21" Type="http://schemas.openxmlformats.org/officeDocument/2006/relationships/image" Target="../media/image60.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notesSlide" Target="../notesSlides/notesSlide8.xml"/><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jpeg"/><Relationship Id="rId23" Type="http://schemas.openxmlformats.org/officeDocument/2006/relationships/image" Target="../media/image62.svg"/><Relationship Id="rId10" Type="http://schemas.openxmlformats.org/officeDocument/2006/relationships/image" Target="../media/image49.jpeg"/><Relationship Id="rId19" Type="http://schemas.openxmlformats.org/officeDocument/2006/relationships/image" Target="../media/image58.png"/><Relationship Id="rId4" Type="http://schemas.openxmlformats.org/officeDocument/2006/relationships/image" Target="../media/image42.svg"/><Relationship Id="rId9" Type="http://schemas.openxmlformats.org/officeDocument/2006/relationships/image" Target="../media/image48.jpeg"/><Relationship Id="rId14" Type="http://schemas.openxmlformats.org/officeDocument/2006/relationships/image" Target="../media/image53.svg"/><Relationship Id="rId22"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584200" y="2671539"/>
            <a:ext cx="5334000" cy="1785104"/>
          </a:xfrm>
        </p:spPr>
        <p:txBody>
          <a:bodyPr/>
          <a:lstStyle/>
          <a:p>
            <a:r>
              <a:rPr lang="en-US" sz="4400" b="1" dirty="0">
                <a:latin typeface="Cambria" panose="02040503050406030204" pitchFamily="18" charset="0"/>
                <a:ea typeface="Cambria" panose="02040503050406030204" pitchFamily="18" charset="0"/>
              </a:rPr>
              <a:t>Accelerating Microservices</a:t>
            </a:r>
            <a:br>
              <a:rPr lang="en-US" b="1" dirty="0">
                <a:latin typeface="Cambria" panose="02040503050406030204" pitchFamily="18" charset="0"/>
                <a:ea typeface="Cambria" panose="02040503050406030204" pitchFamily="18" charset="0"/>
              </a:rPr>
            </a:br>
            <a:r>
              <a:rPr lang="en-US" sz="2800" b="1" dirty="0">
                <a:latin typeface="Cambria" panose="02040503050406030204" pitchFamily="18" charset="0"/>
                <a:ea typeface="Cambria" panose="02040503050406030204" pitchFamily="18" charset="0"/>
              </a:rPr>
              <a:t>D</a:t>
            </a:r>
            <a:r>
              <a:rPr lang="en-US" sz="2800" b="1" dirty="0">
                <a:solidFill>
                  <a:srgbClr val="73CDF4"/>
                </a:solidFill>
                <a:latin typeface="Cambria" panose="02040503050406030204" pitchFamily="18" charset="0"/>
                <a:ea typeface="Cambria" panose="02040503050406030204" pitchFamily="18" charset="0"/>
              </a:rPr>
              <a:t>istributed </a:t>
            </a:r>
            <a:r>
              <a:rPr lang="en-US" sz="2800" b="1" dirty="0">
                <a:latin typeface="Cambria" panose="02040503050406030204" pitchFamily="18" charset="0"/>
                <a:ea typeface="Cambria" panose="02040503050406030204" pitchFamily="18" charset="0"/>
              </a:rPr>
              <a:t>Ap</a:t>
            </a:r>
            <a:r>
              <a:rPr lang="en-US" sz="2800" b="1" dirty="0">
                <a:solidFill>
                  <a:srgbClr val="73CDF4"/>
                </a:solidFill>
                <a:latin typeface="Cambria" panose="02040503050406030204" pitchFamily="18" charset="0"/>
                <a:ea typeface="Cambria" panose="02040503050406030204" pitchFamily="18" charset="0"/>
              </a:rPr>
              <a:t>plication </a:t>
            </a:r>
            <a:r>
              <a:rPr lang="en-US" sz="2800" b="1" dirty="0">
                <a:latin typeface="Cambria" panose="02040503050406030204" pitchFamily="18" charset="0"/>
                <a:ea typeface="Cambria" panose="02040503050406030204" pitchFamily="18" charset="0"/>
              </a:rPr>
              <a:t>R</a:t>
            </a:r>
            <a:r>
              <a:rPr lang="en-US" sz="2800" b="1" dirty="0">
                <a:solidFill>
                  <a:srgbClr val="73CDF4"/>
                </a:solidFill>
                <a:latin typeface="Cambria" panose="02040503050406030204" pitchFamily="18" charset="0"/>
                <a:ea typeface="Cambria" panose="02040503050406030204" pitchFamily="18" charset="0"/>
              </a:rPr>
              <a:t>untime</a:t>
            </a:r>
            <a:endParaRPr lang="en-US" b="1" dirty="0">
              <a:solidFill>
                <a:srgbClr val="73CDF4"/>
              </a:solidFill>
              <a:latin typeface="Cambria" panose="02040503050406030204" pitchFamily="18" charset="0"/>
              <a:ea typeface="Cambria" panose="02040503050406030204" pitchFamily="18" charset="0"/>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584200" y="4885267"/>
            <a:ext cx="6206067" cy="1508105"/>
          </a:xfrm>
        </p:spPr>
        <p:txBody>
          <a:bodyPr/>
          <a:lstStyle/>
          <a:p>
            <a:r>
              <a:rPr lang="en-US" b="1" dirty="0">
                <a:solidFill>
                  <a:srgbClr val="202192"/>
                </a:solidFill>
                <a:effectLst>
                  <a:outerShdw blurRad="38100" dist="38100" dir="2700000" algn="tl">
                    <a:srgbClr val="000000">
                      <a:alpha val="43137"/>
                    </a:srgbClr>
                  </a:outerShdw>
                </a:effectLst>
                <a:latin typeface="Oswald" panose="00000500000000000000" pitchFamily="2" charset="0"/>
                <a:ea typeface="Cambria" panose="02040503050406030204" pitchFamily="18" charset="0"/>
              </a:rPr>
              <a:t>Param Gunasekaran           Jasim Schluter</a:t>
            </a:r>
          </a:p>
          <a:p>
            <a:r>
              <a:rPr lang="en-US" sz="1600" dirty="0">
                <a:latin typeface="Oswald" panose="00000500000000000000" pitchFamily="2" charset="0"/>
                <a:ea typeface="Cambria" panose="02040503050406030204" pitchFamily="18" charset="0"/>
              </a:rPr>
              <a:t>Software Architect                                     Software Architect</a:t>
            </a:r>
          </a:p>
          <a:p>
            <a:r>
              <a:rPr lang="en-US" sz="1600" dirty="0">
                <a:latin typeface="Oswald" panose="00000500000000000000" pitchFamily="2" charset="0"/>
                <a:ea typeface="Cambria" panose="02040503050406030204" pitchFamily="18" charset="0"/>
              </a:rPr>
              <a:t>PACOM Systems                                         PACOM Systems</a:t>
            </a:r>
          </a:p>
          <a:p>
            <a:endParaRPr lang="en-US" b="1" dirty="0">
              <a:solidFill>
                <a:srgbClr val="202192"/>
              </a:solidFill>
              <a:latin typeface="Oswald" panose="00000500000000000000" pitchFamily="2" charset="0"/>
              <a:ea typeface="Cambria" panose="02040503050406030204" pitchFamily="18" charset="0"/>
            </a:endParaRPr>
          </a:p>
          <a:p>
            <a:r>
              <a:rPr lang="en-US" b="1" dirty="0">
                <a:effectLst>
                  <a:outerShdw blurRad="38100" dist="38100" dir="2700000" algn="tl">
                    <a:srgbClr val="000000">
                      <a:alpha val="43137"/>
                    </a:srgbClr>
                  </a:outerShdw>
                </a:effectLst>
                <a:latin typeface="Oswald" panose="00000500000000000000" pitchFamily="2" charset="0"/>
                <a:ea typeface="Cambria" panose="02040503050406030204" pitchFamily="18" charset="0"/>
              </a:rPr>
              <a:t>ALT.NET Sydney: 29-Mar-2022</a:t>
            </a:r>
          </a:p>
        </p:txBody>
      </p:sp>
      <p:pic>
        <p:nvPicPr>
          <p:cNvPr id="7" name="Picture 6">
            <a:extLst>
              <a:ext uri="{FF2B5EF4-FFF2-40B4-BE49-F238E27FC236}">
                <a16:creationId xmlns:a16="http://schemas.microsoft.com/office/drawing/2014/main" id="{132A3D8D-EC69-482E-9A0D-A847137A3F80}"/>
              </a:ext>
            </a:extLst>
          </p:cNvPr>
          <p:cNvPicPr>
            <a:picLocks noChangeAspect="1"/>
          </p:cNvPicPr>
          <p:nvPr/>
        </p:nvPicPr>
        <p:blipFill>
          <a:blip r:embed="rId3"/>
          <a:stretch>
            <a:fillRect/>
          </a:stretch>
        </p:blipFill>
        <p:spPr>
          <a:xfrm>
            <a:off x="1193801" y="1"/>
            <a:ext cx="10998200" cy="474132"/>
          </a:xfrm>
          <a:prstGeom prst="rect">
            <a:avLst/>
          </a:prstGeom>
        </p:spPr>
      </p:pic>
      <p:pic>
        <p:nvPicPr>
          <p:cNvPr id="6" name="Picture 5">
            <a:extLst>
              <a:ext uri="{FF2B5EF4-FFF2-40B4-BE49-F238E27FC236}">
                <a16:creationId xmlns:a16="http://schemas.microsoft.com/office/drawing/2014/main" id="{8ED44391-A585-4989-9ADF-914FEBB2C690}"/>
              </a:ext>
            </a:extLst>
          </p:cNvPr>
          <p:cNvPicPr>
            <a:picLocks noChangeAspect="1"/>
          </p:cNvPicPr>
          <p:nvPr/>
        </p:nvPicPr>
        <p:blipFill>
          <a:blip r:embed="rId4"/>
          <a:stretch>
            <a:fillRect/>
          </a:stretch>
        </p:blipFill>
        <p:spPr>
          <a:xfrm>
            <a:off x="0" y="0"/>
            <a:ext cx="1200000" cy="476190"/>
          </a:xfrm>
          <a:prstGeom prst="rect">
            <a:avLst/>
          </a:prstGeom>
        </p:spPr>
      </p:pic>
    </p:spTree>
    <p:extLst>
      <p:ext uri="{BB962C8B-B14F-4D97-AF65-F5344CB8AC3E}">
        <p14:creationId xmlns:p14="http://schemas.microsoft.com/office/powerpoint/2010/main" val="2260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34934"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19654" y="2266667"/>
            <a:ext cx="1061189"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900520"/>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POST http://localhost:3500/v1.0/</a:t>
            </a:r>
            <a:r>
              <a:rPr kumimoji="0" lang="en-US" sz="20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invoke</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/cart/method/</a:t>
            </a:r>
            <a:r>
              <a:rPr lang="en-US" sz="1800" kern="0" dirty="0">
                <a:solidFill>
                  <a:srgbClr val="0078D4"/>
                </a:solidFill>
                <a:latin typeface="Cambria" panose="02040503050406030204" pitchFamily="18" charset="0"/>
                <a:ea typeface="Cambria" panose="02040503050406030204" pitchFamily="18" charset="0"/>
              </a:rPr>
              <a:t>new</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GET http://localhost:3500/v1.0/</a:t>
            </a:r>
            <a:r>
              <a:rPr kumimoji="0" lang="en-US" sz="20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state</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/inventory/item67</a:t>
            </a:r>
          </a:p>
          <a:p>
            <a:pPr algn="ctr" defTabSz="914367">
              <a:spcBef>
                <a:spcPts val="300"/>
              </a:spcBef>
              <a:spcAft>
                <a:spcPts val="1200"/>
              </a:spcAft>
              <a:defRPr/>
            </a:pP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POST http://localhost:3500/v1.0/</a:t>
            </a:r>
            <a:r>
              <a:rPr kumimoji="0" lang="en-US" sz="20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publish</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/shipping/orders</a:t>
            </a:r>
          </a:p>
          <a:p>
            <a:pPr algn="ctr" defTabSz="914367">
              <a:spcBef>
                <a:spcPts val="300"/>
              </a:spcBef>
              <a:spcAft>
                <a:spcPts val="1200"/>
              </a:spcAft>
              <a:defRPr/>
            </a:pPr>
            <a:r>
              <a:rPr lang="en-US" kern="0" dirty="0">
                <a:solidFill>
                  <a:srgbClr val="0078D4"/>
                </a:solidFill>
                <a:latin typeface="Cambria" panose="02040503050406030204" pitchFamily="18" charset="0"/>
                <a:ea typeface="Cambria" panose="02040503050406030204" pitchFamily="18" charset="0"/>
              </a:rPr>
              <a:t>GET </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http://localhost:3500/v1.0/</a:t>
            </a:r>
            <a:r>
              <a:rPr kumimoji="0" lang="en-US" sz="20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secrets</a:t>
            </a:r>
            <a:r>
              <a:rPr kumimoji="0" lang="en-US" sz="1800"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/keyvault/password</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57132" y="2780351"/>
            <a:ext cx="986232"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xEl>
                                              <p:pRg st="3" end="3"/>
                                            </p:txEl>
                                          </p:spTgt>
                                        </p:tgtEl>
                                        <p:attrNameLst>
                                          <p:attrName>style.visibility</p:attrName>
                                        </p:attrNameLst>
                                      </p:cBhvr>
                                      <p:to>
                                        <p:strVal val="visible"/>
                                      </p:to>
                                    </p:set>
                                    <p:animEffect transition="in" filter="fade">
                                      <p:cBhvr>
                                        <p:cTn id="52" dur="500"/>
                                        <p:tgtEl>
                                          <p:spTgt spid="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10190039" y="815842"/>
                <a:ext cx="1082284"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A</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4" y="4928048"/>
              <a:ext cx="40021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b="1" dirty="0">
                  <a:solidFill>
                    <a:srgbClr val="000000"/>
                  </a:solidFill>
                  <a:latin typeface="Cambria" panose="02040503050406030204" pitchFamily="18" charset="0"/>
                  <a:ea typeface="Cambria" panose="02040503050406030204" pitchFamily="18" charset="0"/>
                </a:rPr>
                <a:t>&amp; Triggers</a:t>
              </a:r>
              <a:endPar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b="1" dirty="0">
                  <a:solidFill>
                    <a:srgbClr val="000000"/>
                  </a:solidFill>
                  <a:latin typeface="Cambria" panose="02040503050406030204" pitchFamily="18" charset="0"/>
                  <a:ea typeface="Cambria" panose="02040503050406030204" pitchFamily="18" charset="0"/>
                </a:rPr>
                <a:t>Management</a:t>
              </a:r>
              <a:endPar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PubSub</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Virtual</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b="1" dirty="0">
                  <a:solidFill>
                    <a:srgbClr val="000000"/>
                  </a:solidFill>
                  <a:latin typeface="Cambria" panose="02040503050406030204" pitchFamily="18" charset="0"/>
                  <a:ea typeface="Cambria" panose="02040503050406030204" pitchFamily="18" charset="0"/>
                </a:rPr>
                <a:t>Actors</a:t>
              </a:r>
              <a:endPar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400" b="1" dirty="0">
                  <a:solidFill>
                    <a:srgbClr val="000000"/>
                  </a:solidFill>
                  <a:latin typeface="Cambria" panose="02040503050406030204" pitchFamily="18" charset="0"/>
                  <a:ea typeface="Cambria" panose="02040503050406030204" pitchFamily="18" charset="0"/>
                </a:rPr>
                <a:t>Service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190039" y="815842"/>
                <a:ext cx="1082284"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B</a:t>
                </a: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Cambria" panose="02040503050406030204" pitchFamily="18" charset="0"/>
                <a:ea typeface="Cambria" panose="02040503050406030204" pitchFamily="18" charset="0"/>
              </a:endParaRPr>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Cambria" panose="02040503050406030204" pitchFamily="18" charset="0"/>
                <a:ea typeface="Cambria" panose="02040503050406030204" pitchFamily="18" charset="0"/>
              </a:endParaRPr>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739480"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5409022" y="5013751"/>
            <a:ext cx="604428" cy="517832"/>
          </a:xfrm>
          <a:prstGeom prst="rect">
            <a:avLst/>
          </a:prstGeom>
        </p:spPr>
      </p:pic>
    </p:spTree>
    <p:extLst>
      <p:ext uri="{BB962C8B-B14F-4D97-AF65-F5344CB8AC3E}">
        <p14:creationId xmlns:p14="http://schemas.microsoft.com/office/powerpoint/2010/main" val="19953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3.75E-6 -4.07407E-6 L 3.75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b="1" dirty="0">
                <a:latin typeface="Cambria" panose="02040503050406030204" pitchFamily="18" charset="0"/>
                <a:ea typeface="Cambria" panose="02040503050406030204" pitchFamily="18" charset="0"/>
              </a:rPr>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39480"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27463" y="5678454"/>
              <a:ext cx="573875" cy="522229"/>
              <a:chOff x="8860788" y="5656229"/>
              <a:chExt cx="573875"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0788" y="6055347"/>
                <a:ext cx="573875" cy="123111"/>
              </a:xfrm>
              <a:prstGeom prst="rect">
                <a:avLst/>
              </a:prstGeom>
              <a:noFill/>
            </p:spPr>
            <p:txBody>
              <a:bodyPr wrap="none" lIns="0" tIns="0" rIns="0" bIns="0" rtlCol="0">
                <a:spAutoFit/>
              </a:bodyPr>
              <a:lstStyle/>
              <a:p>
                <a:pPr lvl="0" algn="ctr" defTabSz="914367"/>
                <a:r>
                  <a:rPr lang="en-US" sz="800" b="1" dirty="0">
                    <a:solidFill>
                      <a:srgbClr val="000000"/>
                    </a:solidFill>
                    <a:latin typeface="Cambria" panose="02040503050406030204" pitchFamily="18" charset="0"/>
                    <a:ea typeface="Cambria" panose="02040503050406030204" pitchFamily="18" charset="0"/>
                    <a:cs typeface="Segoe UI" pitchFamily="34" charset="0"/>
                  </a:rPr>
                  <a:t>Prometheus</a:t>
                </a:r>
                <a:endParaRPr kumimoji="0" lang="en-US" sz="7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4651" y="5675078"/>
              <a:ext cx="562655" cy="525820"/>
              <a:chOff x="9766823" y="5652853"/>
              <a:chExt cx="562655"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6823" y="6055562"/>
                <a:ext cx="562655" cy="123111"/>
              </a:xfrm>
              <a:prstGeom prst="rect">
                <a:avLst/>
              </a:prstGeom>
              <a:noFill/>
            </p:spPr>
            <p:txBody>
              <a:bodyPr wrap="none" lIns="0" tIns="0" rIns="0" bIns="0" rtlCol="0">
                <a:spAutoFit/>
              </a:bodyPr>
              <a:lstStyle/>
              <a:p>
                <a:pPr lvl="0" algn="ctr" defTabSz="914367"/>
                <a:r>
                  <a:rPr lang="en-US" sz="800" b="1" dirty="0">
                    <a:solidFill>
                      <a:srgbClr val="000000"/>
                    </a:solidFill>
                    <a:latin typeface="Cambria" panose="02040503050406030204" pitchFamily="18" charset="0"/>
                    <a:ea typeface="Cambria" panose="02040503050406030204" pitchFamily="18" charset="0"/>
                    <a:cs typeface="Segoe UI" pitchFamily="34" charset="0"/>
                  </a:rPr>
                  <a:t>AppInsights</a:t>
                </a:r>
                <a:endParaRPr kumimoji="0" lang="en-US" sz="7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6963" y="6046949"/>
                <a:ext cx="299762" cy="123111"/>
              </a:xfrm>
              <a:prstGeom prst="rect">
                <a:avLst/>
              </a:prstGeom>
              <a:noFill/>
            </p:spPr>
            <p:txBody>
              <a:bodyPr wrap="none" lIns="0" tIns="0" rIns="0" bIns="0" rtlCol="0">
                <a:spAutoFit/>
              </a:bodyPr>
              <a:lstStyle/>
              <a:p>
                <a:pPr lvl="0" algn="ctr" defTabSz="914367"/>
                <a:r>
                  <a:rPr lang="en-US" sz="800" b="1" dirty="0">
                    <a:solidFill>
                      <a:srgbClr val="000000"/>
                    </a:solidFill>
                    <a:latin typeface="Cambria" panose="02040503050406030204" pitchFamily="18" charset="0"/>
                    <a:ea typeface="Cambria" panose="02040503050406030204" pitchFamily="18" charset="0"/>
                    <a:cs typeface="Segoe UI" pitchFamily="34" charset="0"/>
                  </a:rPr>
                  <a:t>Jaeger</a:t>
                </a:r>
                <a:endParaRPr kumimoji="0" lang="en-US" sz="7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77170" y="6044924"/>
                <a:ext cx="306174" cy="123111"/>
              </a:xfrm>
              <a:prstGeom prst="rect">
                <a:avLst/>
              </a:prstGeom>
              <a:noFill/>
            </p:spPr>
            <p:txBody>
              <a:bodyPr wrap="none" lIns="0" tIns="0" rIns="0" bIns="0" rtlCol="0">
                <a:spAutoFit/>
              </a:bodyPr>
              <a:lstStyle/>
              <a:p>
                <a:pPr lvl="0" algn="ctr" defTabSz="914367"/>
                <a:r>
                  <a:rPr lang="en-US" sz="800" b="1" dirty="0">
                    <a:solidFill>
                      <a:srgbClr val="000000"/>
                    </a:solidFill>
                    <a:latin typeface="Cambria" panose="02040503050406030204" pitchFamily="18" charset="0"/>
                    <a:ea typeface="Cambria" panose="02040503050406030204" pitchFamily="18" charset="0"/>
                    <a:cs typeface="Segoe UI" pitchFamily="34" charset="0"/>
                  </a:rPr>
                  <a:t>Zipkin</a:t>
                </a:r>
                <a:endParaRPr kumimoji="0" lang="en-US" sz="7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b="1" dirty="0">
                  <a:solidFill>
                    <a:srgbClr val="000000"/>
                  </a:solidFill>
                  <a:latin typeface="Cambria" panose="02040503050406030204" pitchFamily="18" charset="0"/>
                  <a:ea typeface="Cambria" panose="02040503050406030204" pitchFamily="18" charset="0"/>
                </a:rPr>
                <a:t>&amp; Triggers</a:t>
              </a:r>
              <a:endPar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11745" cy="613561"/>
              <a:chOff x="8620045" y="3226954"/>
              <a:chExt cx="2911745"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4076" y="3226954"/>
                <a:ext cx="357470" cy="613302"/>
                <a:chOff x="11189534" y="3284711"/>
                <a:chExt cx="357470"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9534" y="3651792"/>
                  <a:ext cx="35747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5453" y="3651792"/>
                  <a:ext cx="21961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57676" y="3251345"/>
                <a:ext cx="274114" cy="558399"/>
                <a:chOff x="10005609" y="3278059"/>
                <a:chExt cx="27411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05609" y="3713347"/>
                  <a:ext cx="27411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1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3732" y="3231132"/>
                <a:ext cx="357470" cy="601615"/>
                <a:chOff x="9405703" y="3296398"/>
                <a:chExt cx="357470"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5703" y="3651792"/>
                  <a:ext cx="35747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4D424BE-DF5D-4031-B2A9-F8F74F704FC9}"/>
                    </a:ext>
                  </a:extLst>
                </p:cNvPr>
                <p:cNvSpPr txBox="1"/>
                <p:nvPr/>
              </p:nvSpPr>
              <p:spPr>
                <a:xfrm>
                  <a:off x="8768518" y="3713347"/>
                  <a:ext cx="30136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658982" y="4544378"/>
            <a:ext cx="4756439" cy="1846659"/>
          </a:xfrm>
          <a:prstGeom prst="rect">
            <a:avLst/>
          </a:prstGeom>
          <a:noFill/>
        </p:spPr>
        <p:txBody>
          <a:bodyPr wrap="square" lIns="0" tIns="0" rIns="0" bIns="0" rtlCol="0" anchor="t">
            <a:spAutoFit/>
          </a:bodyPr>
          <a:lstStyle/>
          <a:p>
            <a:pPr defTabSz="914367"/>
            <a:r>
              <a:rPr lang="en-US" sz="20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Swappable YAML files with</a:t>
            </a:r>
          </a:p>
          <a:p>
            <a:pPr defTabSz="914367">
              <a:spcAft>
                <a:spcPts val="1200"/>
              </a:spcAft>
            </a:pPr>
            <a:r>
              <a:rPr lang="en-US" sz="20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resource connection details</a:t>
            </a:r>
          </a:p>
          <a:p>
            <a:pPr defTabSz="914367">
              <a:spcAft>
                <a:spcPts val="1200"/>
              </a:spcAft>
            </a:pPr>
            <a:r>
              <a:rPr lang="en-US" sz="20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Over 70 components available</a:t>
            </a:r>
          </a:p>
          <a:p>
            <a:pPr defTabSz="914367">
              <a:spcAft>
                <a:spcPts val="1200"/>
              </a:spcAft>
            </a:pPr>
            <a:r>
              <a:rPr lang="en-US" sz="20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Create components for your resource at: github.com/</a:t>
            </a:r>
            <a:r>
              <a:rPr lang="en-US" sz="2000" b="1" dirty="0" err="1">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dapr</a:t>
            </a:r>
            <a:r>
              <a:rPr lang="en-US" sz="20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cs typeface="Segoe UI" panose="020B0502040204020203" pitchFamily="34" charset="0"/>
              </a:rPr>
              <a:t>/components-contrib</a:t>
            </a:r>
          </a:p>
        </p:txBody>
      </p:sp>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29227" y="826412"/>
              <a:ext cx="407164" cy="539799"/>
              <a:chOff x="11016176" y="891566"/>
              <a:chExt cx="40716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16176" y="1308254"/>
                <a:ext cx="40716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1076" y="896990"/>
              <a:ext cx="487314" cy="474510"/>
              <a:chOff x="10343094" y="956855"/>
              <a:chExt cx="487314"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43094" y="1308254"/>
                <a:ext cx="48731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1604" y="1308254"/>
                <a:ext cx="261290"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3197" y="832837"/>
              <a:ext cx="498534" cy="595242"/>
              <a:chOff x="9186660" y="897678"/>
              <a:chExt cx="49853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6660" y="1246699"/>
                <a:ext cx="49853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0062" y="841797"/>
              <a:ext cx="532197" cy="592591"/>
              <a:chOff x="8504591" y="900329"/>
              <a:chExt cx="532197"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4591" y="1246699"/>
                <a:ext cx="53219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DynamoDB</a:t>
                </a:r>
              </a:p>
            </p:txBody>
          </p:sp>
        </p:grpSp>
      </p:gr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b="1" dirty="0">
                  <a:solidFill>
                    <a:srgbClr val="000000"/>
                  </a:solidFill>
                  <a:latin typeface="Cambria" panose="02040503050406030204" pitchFamily="18" charset="0"/>
                  <a:ea typeface="Cambria" panose="02040503050406030204" pitchFamily="18" charset="0"/>
                </a:rPr>
                <a:t>Stores</a:t>
              </a:r>
              <a:endPar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37661" y="4430073"/>
              <a:ext cx="429606" cy="637731"/>
              <a:chOff x="9236594" y="4430073"/>
              <a:chExt cx="429606"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36594" y="4821583"/>
                <a:ext cx="429606"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7325" y="4399211"/>
              <a:ext cx="730969" cy="668593"/>
              <a:chOff x="9644147" y="4399211"/>
              <a:chExt cx="730969"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4147" y="4821583"/>
                <a:ext cx="73096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2487" y="4475785"/>
              <a:ext cx="493726" cy="592019"/>
              <a:chOff x="10355360" y="4475785"/>
              <a:chExt cx="493726"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5360" y="4821583"/>
                <a:ext cx="493726"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HashiCorp</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Vault</a:t>
                </a:r>
                <a:endPar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19819" y="4441456"/>
              <a:ext cx="549831" cy="626348"/>
              <a:chOff x="10960313" y="4441456"/>
              <a:chExt cx="549831"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60313" y="4821583"/>
                <a:ext cx="54983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Secret</a:t>
                </a:r>
                <a:endPar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b="1" dirty="0">
                  <a:solidFill>
                    <a:srgbClr val="000000"/>
                  </a:solidFill>
                  <a:latin typeface="Cambria" panose="02040503050406030204" pitchFamily="18" charset="0"/>
                  <a:ea typeface="Cambria" panose="02040503050406030204" pitchFamily="18" charset="0"/>
                </a:rPr>
                <a:t>Brokers</a:t>
              </a:r>
              <a:endPar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20"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1604" y="1308254"/>
                <a:ext cx="261290"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60883" y="1246699"/>
                <a:ext cx="21961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1557" y="2028943"/>
              <a:ext cx="541815" cy="595242"/>
              <a:chOff x="9165021" y="897678"/>
              <a:chExt cx="54181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65021" y="1246699"/>
                <a:ext cx="54181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9092" y="2090063"/>
              <a:ext cx="471283" cy="477468"/>
              <a:chOff x="9746608" y="953897"/>
              <a:chExt cx="471283"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6608" y="1308254"/>
                <a:ext cx="471283"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3081" y="3651792"/>
                <a:ext cx="41037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cstate="print">
            <a:extLst>
              <a:ext uri="{28A0092B-C50C-407E-A947-70E740481C1C}">
                <a14:useLocalDpi xmlns:a14="http://schemas.microsoft.com/office/drawing/2010/main"/>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D392-8BC8-4C9E-820B-8716D563AFA6}"/>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Building Blocks</a:t>
            </a:r>
          </a:p>
        </p:txBody>
      </p:sp>
      <p:sp>
        <p:nvSpPr>
          <p:cNvPr id="3" name="Rectangle 2">
            <a:extLst>
              <a:ext uri="{FF2B5EF4-FFF2-40B4-BE49-F238E27FC236}">
                <a16:creationId xmlns:a16="http://schemas.microsoft.com/office/drawing/2014/main" id="{ED25D188-276D-41BD-A24C-270A01D40D2C}"/>
              </a:ext>
            </a:extLst>
          </p:cNvPr>
          <p:cNvSpPr/>
          <p:nvPr/>
        </p:nvSpPr>
        <p:spPr bwMode="auto">
          <a:xfrm>
            <a:off x="10165067" y="1589820"/>
            <a:ext cx="1645920" cy="4402137"/>
          </a:xfrm>
          <a:prstGeom prst="rect">
            <a:avLst/>
          </a:prstGeom>
          <a:solidFill>
            <a:srgbClr val="243A5E">
              <a:lumMod val="50000"/>
            </a:srgbClr>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Secrets</a:t>
            </a:r>
          </a:p>
        </p:txBody>
      </p:sp>
      <p:cxnSp>
        <p:nvCxnSpPr>
          <p:cNvPr id="4" name="Straight Connector 3">
            <a:extLst>
              <a:ext uri="{FF2B5EF4-FFF2-40B4-BE49-F238E27FC236}">
                <a16:creationId xmlns:a16="http://schemas.microsoft.com/office/drawing/2014/main" id="{A9DD01F3-06EC-46FC-8376-C6F81AB515F3}"/>
              </a:ext>
            </a:extLst>
          </p:cNvPr>
          <p:cNvCxnSpPr>
            <a:cxnSpLocks/>
          </p:cNvCxnSpPr>
          <p:nvPr/>
        </p:nvCxnSpPr>
        <p:spPr>
          <a:xfrm>
            <a:off x="10732537" y="3942718"/>
            <a:ext cx="489153" cy="0"/>
          </a:xfrm>
          <a:prstGeom prst="line">
            <a:avLst/>
          </a:prstGeom>
          <a:noFill/>
          <a:ln w="19050" cap="flat" cmpd="sng" algn="ctr">
            <a:solidFill>
              <a:srgbClr val="FFFFFF"/>
            </a:solidFill>
            <a:prstDash val="solid"/>
            <a:headEnd type="none" w="lg" len="med"/>
            <a:tailEnd type="none" w="lg" len="med"/>
          </a:ln>
          <a:effectLst/>
        </p:spPr>
      </p:cxnSp>
      <p:sp>
        <p:nvSpPr>
          <p:cNvPr id="5" name="Rectangle 4">
            <a:extLst>
              <a:ext uri="{FF2B5EF4-FFF2-40B4-BE49-F238E27FC236}">
                <a16:creationId xmlns:a16="http://schemas.microsoft.com/office/drawing/2014/main" id="{8372505E-3867-4094-91B6-93B0647231C3}"/>
              </a:ext>
            </a:extLst>
          </p:cNvPr>
          <p:cNvSpPr/>
          <p:nvPr/>
        </p:nvSpPr>
        <p:spPr>
          <a:xfrm>
            <a:off x="10282507" y="4259041"/>
            <a:ext cx="1345406" cy="553998"/>
          </a:xfrm>
          <a:prstGeom prst="rect">
            <a:avLst/>
          </a:prstGeom>
        </p:spPr>
        <p:txBody>
          <a:bodyPr wrap="square" lIns="0" tIns="0" rIns="0" bIns="0">
            <a:spAutoFit/>
          </a:bodyPr>
          <a:lstStyle/>
          <a:p>
            <a:pPr algn="ctr" defTabSz="844550">
              <a:spcBef>
                <a:spcPct val="0"/>
              </a:spcBef>
              <a:spcAft>
                <a:spcPct val="35000"/>
              </a:spcAft>
            </a:pPr>
            <a:r>
              <a:rPr lang="en-US" sz="1200" b="1" dirty="0">
                <a:solidFill>
                  <a:srgbClr val="FFFFFF"/>
                </a:solidFill>
                <a:latin typeface="Cambria" panose="02040503050406030204" pitchFamily="18" charset="0"/>
                <a:ea typeface="Cambria" panose="02040503050406030204" pitchFamily="18" charset="0"/>
                <a:cs typeface="Segoe UI"/>
              </a:rPr>
              <a:t>Securely access secrets from your application</a:t>
            </a:r>
          </a:p>
        </p:txBody>
      </p:sp>
      <p:sp>
        <p:nvSpPr>
          <p:cNvPr id="7" name="Rectangle 6">
            <a:extLst>
              <a:ext uri="{FF2B5EF4-FFF2-40B4-BE49-F238E27FC236}">
                <a16:creationId xmlns:a16="http://schemas.microsoft.com/office/drawing/2014/main" id="{448B7B89-AA69-4029-A7A7-B21AA2129C9E}"/>
              </a:ext>
            </a:extLst>
          </p:cNvPr>
          <p:cNvSpPr/>
          <p:nvPr/>
        </p:nvSpPr>
        <p:spPr bwMode="auto">
          <a:xfrm>
            <a:off x="8531245" y="1589820"/>
            <a:ext cx="1645920" cy="4402137"/>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Observability</a:t>
            </a:r>
          </a:p>
        </p:txBody>
      </p:sp>
      <p:cxnSp>
        <p:nvCxnSpPr>
          <p:cNvPr id="8" name="Straight Connector 7">
            <a:extLst>
              <a:ext uri="{FF2B5EF4-FFF2-40B4-BE49-F238E27FC236}">
                <a16:creationId xmlns:a16="http://schemas.microsoft.com/office/drawing/2014/main" id="{6F2E7DEE-9424-4739-AAC7-FE0CD287468E}"/>
              </a:ext>
            </a:extLst>
          </p:cNvPr>
          <p:cNvCxnSpPr>
            <a:cxnSpLocks/>
          </p:cNvCxnSpPr>
          <p:nvPr/>
        </p:nvCxnSpPr>
        <p:spPr>
          <a:xfrm>
            <a:off x="9095320"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9" name="Rectangle 8">
            <a:extLst>
              <a:ext uri="{FF2B5EF4-FFF2-40B4-BE49-F238E27FC236}">
                <a16:creationId xmlns:a16="http://schemas.microsoft.com/office/drawing/2014/main" id="{3D535FC6-A73C-456D-8434-FDF0240B3807}"/>
              </a:ext>
            </a:extLst>
          </p:cNvPr>
          <p:cNvSpPr/>
          <p:nvPr/>
        </p:nvSpPr>
        <p:spPr>
          <a:xfrm>
            <a:off x="8642148" y="4259041"/>
            <a:ext cx="1424111" cy="923330"/>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a:rPr>
              <a:t>See and measure the message calls across components and networked services</a:t>
            </a:r>
          </a:p>
        </p:txBody>
      </p:sp>
      <p:grpSp>
        <p:nvGrpSpPr>
          <p:cNvPr id="10" name="Group 9">
            <a:extLst>
              <a:ext uri="{FF2B5EF4-FFF2-40B4-BE49-F238E27FC236}">
                <a16:creationId xmlns:a16="http://schemas.microsoft.com/office/drawing/2014/main" id="{870DA4F3-0BAC-4732-A317-82596018077D}"/>
              </a:ext>
            </a:extLst>
          </p:cNvPr>
          <p:cNvGrpSpPr/>
          <p:nvPr/>
        </p:nvGrpSpPr>
        <p:grpSpPr>
          <a:xfrm>
            <a:off x="9069090" y="2204528"/>
            <a:ext cx="527139" cy="420718"/>
            <a:chOff x="9332611" y="4972062"/>
            <a:chExt cx="363103" cy="306751"/>
          </a:xfrm>
        </p:grpSpPr>
        <p:sp>
          <p:nvSpPr>
            <p:cNvPr id="11" name="Freeform 855">
              <a:extLst>
                <a:ext uri="{FF2B5EF4-FFF2-40B4-BE49-F238E27FC236}">
                  <a16:creationId xmlns:a16="http://schemas.microsoft.com/office/drawing/2014/main" id="{096CD9F3-4686-446E-A275-3D26D433A43A}"/>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2" name="Oval 757">
              <a:extLst>
                <a:ext uri="{FF2B5EF4-FFF2-40B4-BE49-F238E27FC236}">
                  <a16:creationId xmlns:a16="http://schemas.microsoft.com/office/drawing/2014/main" id="{8FB56D19-129B-49B8-9AF6-642067AB5D3D}"/>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3" name="Freeform 855">
              <a:extLst>
                <a:ext uri="{FF2B5EF4-FFF2-40B4-BE49-F238E27FC236}">
                  <a16:creationId xmlns:a16="http://schemas.microsoft.com/office/drawing/2014/main" id="{C3D6E703-CD59-49FA-95D1-8E08C7F2CF2B}"/>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4" name="Oval 757">
              <a:extLst>
                <a:ext uri="{FF2B5EF4-FFF2-40B4-BE49-F238E27FC236}">
                  <a16:creationId xmlns:a16="http://schemas.microsoft.com/office/drawing/2014/main" id="{1667774A-C0C0-4C6A-AB04-3C9C8F2AEE2A}"/>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5" name="Freeform 855">
              <a:extLst>
                <a:ext uri="{FF2B5EF4-FFF2-40B4-BE49-F238E27FC236}">
                  <a16:creationId xmlns:a16="http://schemas.microsoft.com/office/drawing/2014/main" id="{A7A9108F-8160-4D09-B5DF-624B784D57AD}"/>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6" name="Oval 757">
              <a:extLst>
                <a:ext uri="{FF2B5EF4-FFF2-40B4-BE49-F238E27FC236}">
                  <a16:creationId xmlns:a16="http://schemas.microsoft.com/office/drawing/2014/main" id="{270D437F-1C7A-4F77-A3F5-4813E2153985}"/>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17" name="Oval 757">
              <a:extLst>
                <a:ext uri="{FF2B5EF4-FFF2-40B4-BE49-F238E27FC236}">
                  <a16:creationId xmlns:a16="http://schemas.microsoft.com/office/drawing/2014/main" id="{A522791C-F387-4D4E-95EE-BE769E274FE5}"/>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grpSp>
      <p:sp>
        <p:nvSpPr>
          <p:cNvPr id="19" name="Rectangle 18">
            <a:extLst>
              <a:ext uri="{FF2B5EF4-FFF2-40B4-BE49-F238E27FC236}">
                <a16:creationId xmlns:a16="http://schemas.microsoft.com/office/drawing/2014/main" id="{C88995BC-080B-4BE9-B1E5-68EE1CF0A5A4}"/>
              </a:ext>
            </a:extLst>
          </p:cNvPr>
          <p:cNvSpPr/>
          <p:nvPr/>
        </p:nvSpPr>
        <p:spPr bwMode="auto">
          <a:xfrm>
            <a:off x="6891949" y="1589820"/>
            <a:ext cx="1645920" cy="4402137"/>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Actors</a:t>
            </a:r>
          </a:p>
        </p:txBody>
      </p:sp>
      <p:cxnSp>
        <p:nvCxnSpPr>
          <p:cNvPr id="20" name="Straight Connector 19">
            <a:extLst>
              <a:ext uri="{FF2B5EF4-FFF2-40B4-BE49-F238E27FC236}">
                <a16:creationId xmlns:a16="http://schemas.microsoft.com/office/drawing/2014/main" id="{94376458-7C65-4ADD-A81E-D0AE01179921}"/>
              </a:ext>
            </a:extLst>
          </p:cNvPr>
          <p:cNvCxnSpPr>
            <a:cxnSpLocks/>
          </p:cNvCxnSpPr>
          <p:nvPr/>
        </p:nvCxnSpPr>
        <p:spPr>
          <a:xfrm>
            <a:off x="7456024"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21" name="Rectangle 20">
            <a:extLst>
              <a:ext uri="{FF2B5EF4-FFF2-40B4-BE49-F238E27FC236}">
                <a16:creationId xmlns:a16="http://schemas.microsoft.com/office/drawing/2014/main" id="{6D4C8EBA-CFB0-4E3A-A905-40999ACC8A4F}"/>
              </a:ext>
            </a:extLst>
          </p:cNvPr>
          <p:cNvSpPr/>
          <p:nvPr/>
        </p:nvSpPr>
        <p:spPr>
          <a:xfrm>
            <a:off x="7087709" y="4259041"/>
            <a:ext cx="1254398" cy="1292662"/>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a:rPr>
              <a:t>Encapsulate code and data in reusable actor objects as a common microservices design pattern </a:t>
            </a:r>
          </a:p>
        </p:txBody>
      </p:sp>
      <p:grpSp>
        <p:nvGrpSpPr>
          <p:cNvPr id="22" name="Group 21">
            <a:extLst>
              <a:ext uri="{FF2B5EF4-FFF2-40B4-BE49-F238E27FC236}">
                <a16:creationId xmlns:a16="http://schemas.microsoft.com/office/drawing/2014/main" id="{0FC6839D-41D1-4F13-8ACA-753B57C0C3E2}"/>
              </a:ext>
            </a:extLst>
          </p:cNvPr>
          <p:cNvGrpSpPr/>
          <p:nvPr/>
        </p:nvGrpSpPr>
        <p:grpSpPr>
          <a:xfrm>
            <a:off x="7440833" y="2156026"/>
            <a:ext cx="574070" cy="497350"/>
            <a:chOff x="8058210" y="4944318"/>
            <a:chExt cx="395430" cy="362625"/>
          </a:xfrm>
        </p:grpSpPr>
        <p:sp>
          <p:nvSpPr>
            <p:cNvPr id="23" name="Freeform: Shape 22">
              <a:extLst>
                <a:ext uri="{FF2B5EF4-FFF2-40B4-BE49-F238E27FC236}">
                  <a16:creationId xmlns:a16="http://schemas.microsoft.com/office/drawing/2014/main" id="{10DFFE17-A83B-4713-8335-5413519ABECF}"/>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4" name="Freeform: Shape 23">
              <a:extLst>
                <a:ext uri="{FF2B5EF4-FFF2-40B4-BE49-F238E27FC236}">
                  <a16:creationId xmlns:a16="http://schemas.microsoft.com/office/drawing/2014/main" id="{AA82024A-663E-4BAC-B96F-84B30DB5ACA4}"/>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5" name="Freeform: Shape 24">
              <a:extLst>
                <a:ext uri="{FF2B5EF4-FFF2-40B4-BE49-F238E27FC236}">
                  <a16:creationId xmlns:a16="http://schemas.microsoft.com/office/drawing/2014/main" id="{5D764695-254C-4954-921E-035B755593D8}"/>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6" name="Freeform: Shape 25">
              <a:extLst>
                <a:ext uri="{FF2B5EF4-FFF2-40B4-BE49-F238E27FC236}">
                  <a16:creationId xmlns:a16="http://schemas.microsoft.com/office/drawing/2014/main" id="{83F0D519-3354-4D4B-8E29-6A39C53A3949}"/>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7" name="Freeform: Shape 26">
              <a:extLst>
                <a:ext uri="{FF2B5EF4-FFF2-40B4-BE49-F238E27FC236}">
                  <a16:creationId xmlns:a16="http://schemas.microsoft.com/office/drawing/2014/main" id="{C927A607-B4F9-4789-8DF6-4A903D7E424C}"/>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8" name="Freeform: Shape 27">
              <a:extLst>
                <a:ext uri="{FF2B5EF4-FFF2-40B4-BE49-F238E27FC236}">
                  <a16:creationId xmlns:a16="http://schemas.microsoft.com/office/drawing/2014/main" id="{BD4C3C29-F3AD-4E45-93B5-91BB6E2F494E}"/>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9" name="Freeform: Shape 28">
              <a:extLst>
                <a:ext uri="{FF2B5EF4-FFF2-40B4-BE49-F238E27FC236}">
                  <a16:creationId xmlns:a16="http://schemas.microsoft.com/office/drawing/2014/main" id="{9F905D03-F77F-432C-9523-9EFE5AACB270}"/>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30" name="Freeform: Shape 29">
              <a:extLst>
                <a:ext uri="{FF2B5EF4-FFF2-40B4-BE49-F238E27FC236}">
                  <a16:creationId xmlns:a16="http://schemas.microsoft.com/office/drawing/2014/main" id="{CCCCAFFE-C68F-4982-A521-D9A7E1FE2E96}"/>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sp>
        <p:nvSpPr>
          <p:cNvPr id="31" name="Rectangle 30">
            <a:extLst>
              <a:ext uri="{FF2B5EF4-FFF2-40B4-BE49-F238E27FC236}">
                <a16:creationId xmlns:a16="http://schemas.microsoft.com/office/drawing/2014/main" id="{77BBC0D6-3D1D-489A-BCC0-3531913C88B0}"/>
              </a:ext>
            </a:extLst>
          </p:cNvPr>
          <p:cNvSpPr/>
          <p:nvPr/>
        </p:nvSpPr>
        <p:spPr bwMode="auto">
          <a:xfrm>
            <a:off x="5260470" y="1589820"/>
            <a:ext cx="1645920" cy="4402137"/>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Bindings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(Input/Output</a:t>
            </a: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t>
            </a:r>
            <a:endPar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endParaRPr>
          </a:p>
        </p:txBody>
      </p:sp>
      <p:cxnSp>
        <p:nvCxnSpPr>
          <p:cNvPr id="32" name="Straight Connector 31">
            <a:extLst>
              <a:ext uri="{FF2B5EF4-FFF2-40B4-BE49-F238E27FC236}">
                <a16:creationId xmlns:a16="http://schemas.microsoft.com/office/drawing/2014/main" id="{55C49ED5-B22B-446A-AE20-46E1A0A9DE2B}"/>
              </a:ext>
            </a:extLst>
          </p:cNvPr>
          <p:cNvCxnSpPr>
            <a:cxnSpLocks/>
          </p:cNvCxnSpPr>
          <p:nvPr/>
        </p:nvCxnSpPr>
        <p:spPr>
          <a:xfrm>
            <a:off x="582454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3" name="Rectangle 32">
            <a:extLst>
              <a:ext uri="{FF2B5EF4-FFF2-40B4-BE49-F238E27FC236}">
                <a16:creationId xmlns:a16="http://schemas.microsoft.com/office/drawing/2014/main" id="{B8EE3527-EB0E-4608-AC12-48410E3B4A1F}"/>
              </a:ext>
            </a:extLst>
          </p:cNvPr>
          <p:cNvSpPr/>
          <p:nvPr/>
        </p:nvSpPr>
        <p:spPr>
          <a:xfrm>
            <a:off x="5312561" y="4259041"/>
            <a:ext cx="1541736" cy="1357295"/>
          </a:xfrm>
          <a:prstGeom prst="rect">
            <a:avLst/>
          </a:prstGeom>
        </p:spPr>
        <p:txBody>
          <a:bodyPr wrap="square" lIns="0" tIns="0" rIns="0" bIns="0">
            <a:spAutoFit/>
          </a:bodyPr>
          <a:lstStyle/>
          <a:p>
            <a:pPr algn="ctr" defTabSz="844550">
              <a:spcBef>
                <a:spcPct val="0"/>
              </a:spcBef>
              <a:spcAft>
                <a:spcPct val="35000"/>
              </a:spcAft>
              <a:defRPr/>
            </a:pPr>
            <a:r>
              <a:rPr lang="en-US" sz="1200" b="1" dirty="0">
                <a:solidFill>
                  <a:srgbClr val="FFFFFF"/>
                </a:solidFill>
                <a:latin typeface="Cambria" panose="02040503050406030204" pitchFamily="18" charset="0"/>
                <a:ea typeface="Cambria" panose="02040503050406030204" pitchFamily="18" charset="0"/>
                <a:cs typeface="Segoe UI"/>
              </a:rPr>
              <a:t>Trigger code through events from a large array of inputs</a:t>
            </a:r>
          </a:p>
          <a:p>
            <a:pPr algn="ctr" defTabSz="844550">
              <a:spcBef>
                <a:spcPct val="0"/>
              </a:spcBef>
              <a:spcAft>
                <a:spcPct val="35000"/>
              </a:spcAft>
              <a:defRPr/>
            </a:pPr>
            <a:r>
              <a:rPr lang="en-US" sz="1200" b="1" dirty="0">
                <a:solidFill>
                  <a:srgbClr val="FFFFFF"/>
                </a:solidFill>
                <a:latin typeface="Cambria" panose="02040503050406030204" pitchFamily="18" charset="0"/>
                <a:ea typeface="Cambria" panose="02040503050406030204" pitchFamily="18" charset="0"/>
                <a:cs typeface="Segoe UI"/>
              </a:rPr>
              <a:t>Input and output bindings to external resources including databases and queues</a:t>
            </a:r>
          </a:p>
        </p:txBody>
      </p:sp>
      <p:sp>
        <p:nvSpPr>
          <p:cNvPr id="35" name="Rectangle 34">
            <a:extLst>
              <a:ext uri="{FF2B5EF4-FFF2-40B4-BE49-F238E27FC236}">
                <a16:creationId xmlns:a16="http://schemas.microsoft.com/office/drawing/2014/main" id="{354EA52C-E22A-44B0-B6CC-63470377A63B}"/>
              </a:ext>
            </a:extLst>
          </p:cNvPr>
          <p:cNvSpPr/>
          <p:nvPr/>
        </p:nvSpPr>
        <p:spPr bwMode="auto">
          <a:xfrm>
            <a:off x="3615228" y="1589820"/>
            <a:ext cx="1645920" cy="4402137"/>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Publish</a:t>
            </a:r>
            <a:b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and</a:t>
            </a:r>
            <a:b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Subscribe</a:t>
            </a:r>
          </a:p>
        </p:txBody>
      </p:sp>
      <p:cxnSp>
        <p:nvCxnSpPr>
          <p:cNvPr id="36" name="Straight Connector 35">
            <a:extLst>
              <a:ext uri="{FF2B5EF4-FFF2-40B4-BE49-F238E27FC236}">
                <a16:creationId xmlns:a16="http://schemas.microsoft.com/office/drawing/2014/main" id="{EFF942DF-D14A-4F38-8F77-CA12B429635A}"/>
              </a:ext>
            </a:extLst>
          </p:cNvPr>
          <p:cNvCxnSpPr>
            <a:cxnSpLocks/>
          </p:cNvCxnSpPr>
          <p:nvPr/>
        </p:nvCxnSpPr>
        <p:spPr>
          <a:xfrm>
            <a:off x="4179303"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37" name="Rectangle 36">
            <a:extLst>
              <a:ext uri="{FF2B5EF4-FFF2-40B4-BE49-F238E27FC236}">
                <a16:creationId xmlns:a16="http://schemas.microsoft.com/office/drawing/2014/main" id="{E167D83E-FC6A-4EA9-A461-60C2916A862F}"/>
              </a:ext>
            </a:extLst>
          </p:cNvPr>
          <p:cNvSpPr/>
          <p:nvPr/>
        </p:nvSpPr>
        <p:spPr>
          <a:xfrm>
            <a:off x="3810988" y="4259041"/>
            <a:ext cx="1254398" cy="553998"/>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a:rPr>
              <a:t>Secure, scalable messaging between services</a:t>
            </a:r>
          </a:p>
        </p:txBody>
      </p:sp>
      <p:grpSp>
        <p:nvGrpSpPr>
          <p:cNvPr id="38" name="Group 37">
            <a:extLst>
              <a:ext uri="{FF2B5EF4-FFF2-40B4-BE49-F238E27FC236}">
                <a16:creationId xmlns:a16="http://schemas.microsoft.com/office/drawing/2014/main" id="{22FFBAED-F008-4FF2-9F4E-E5612CE2498D}"/>
              </a:ext>
            </a:extLst>
          </p:cNvPr>
          <p:cNvGrpSpPr/>
          <p:nvPr/>
        </p:nvGrpSpPr>
        <p:grpSpPr>
          <a:xfrm>
            <a:off x="4104745" y="2280441"/>
            <a:ext cx="717980" cy="301251"/>
            <a:chOff x="5522126" y="5015614"/>
            <a:chExt cx="494558" cy="219646"/>
          </a:xfrm>
        </p:grpSpPr>
        <p:sp>
          <p:nvSpPr>
            <p:cNvPr id="39" name="AutoShape 131">
              <a:extLst>
                <a:ext uri="{FF2B5EF4-FFF2-40B4-BE49-F238E27FC236}">
                  <a16:creationId xmlns:a16="http://schemas.microsoft.com/office/drawing/2014/main" id="{2B6BC7EA-EBB7-4551-9DFD-9DD34C76EDB9}"/>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0" name="Rectangle 133">
              <a:extLst>
                <a:ext uri="{FF2B5EF4-FFF2-40B4-BE49-F238E27FC236}">
                  <a16:creationId xmlns:a16="http://schemas.microsoft.com/office/drawing/2014/main" id="{2AB70E0E-EFB9-435E-92B2-65CDCFB5B812}"/>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1" name="Rectangle 134">
              <a:extLst>
                <a:ext uri="{FF2B5EF4-FFF2-40B4-BE49-F238E27FC236}">
                  <a16:creationId xmlns:a16="http://schemas.microsoft.com/office/drawing/2014/main" id="{745AEEF1-003D-4768-9086-06D06F681088}"/>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2" name="Rectangle 135">
              <a:extLst>
                <a:ext uri="{FF2B5EF4-FFF2-40B4-BE49-F238E27FC236}">
                  <a16:creationId xmlns:a16="http://schemas.microsoft.com/office/drawing/2014/main" id="{9ABA3B69-F1A9-435B-9708-5BF402679CFC}"/>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3" name="Rectangle 136">
              <a:extLst>
                <a:ext uri="{FF2B5EF4-FFF2-40B4-BE49-F238E27FC236}">
                  <a16:creationId xmlns:a16="http://schemas.microsoft.com/office/drawing/2014/main" id="{7FF6F289-4867-4FB1-8DDE-838BB3B1CB2A}"/>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4" name="Rectangle 137">
              <a:extLst>
                <a:ext uri="{FF2B5EF4-FFF2-40B4-BE49-F238E27FC236}">
                  <a16:creationId xmlns:a16="http://schemas.microsoft.com/office/drawing/2014/main" id="{909AB7E5-AE6E-44DE-9828-9EE5270AE57C}"/>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45" name="Freeform 138">
              <a:extLst>
                <a:ext uri="{FF2B5EF4-FFF2-40B4-BE49-F238E27FC236}">
                  <a16:creationId xmlns:a16="http://schemas.microsoft.com/office/drawing/2014/main" id="{D37CACD2-78D7-4F09-BCBF-5A34BB25A598}"/>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sp>
        <p:nvSpPr>
          <p:cNvPr id="47" name="Rectangle 46">
            <a:extLst>
              <a:ext uri="{FF2B5EF4-FFF2-40B4-BE49-F238E27FC236}">
                <a16:creationId xmlns:a16="http://schemas.microsoft.com/office/drawing/2014/main" id="{1428CA9A-BA38-406E-9F58-81A59454FCD4}"/>
              </a:ext>
            </a:extLst>
          </p:cNvPr>
          <p:cNvSpPr/>
          <p:nvPr/>
        </p:nvSpPr>
        <p:spPr bwMode="auto">
          <a:xfrm>
            <a:off x="1979300" y="1589820"/>
            <a:ext cx="1645920" cy="4402137"/>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State Management</a:t>
            </a:r>
          </a:p>
        </p:txBody>
      </p:sp>
      <p:cxnSp>
        <p:nvCxnSpPr>
          <p:cNvPr id="48" name="Straight Connector 47">
            <a:extLst>
              <a:ext uri="{FF2B5EF4-FFF2-40B4-BE49-F238E27FC236}">
                <a16:creationId xmlns:a16="http://schemas.microsoft.com/office/drawing/2014/main" id="{7C23AF87-A019-4C00-8AB5-42CB3117B5DF}"/>
              </a:ext>
            </a:extLst>
          </p:cNvPr>
          <p:cNvCxnSpPr>
            <a:cxnSpLocks/>
          </p:cNvCxnSpPr>
          <p:nvPr/>
        </p:nvCxnSpPr>
        <p:spPr>
          <a:xfrm>
            <a:off x="2543375"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49" name="Rectangle 48">
            <a:extLst>
              <a:ext uri="{FF2B5EF4-FFF2-40B4-BE49-F238E27FC236}">
                <a16:creationId xmlns:a16="http://schemas.microsoft.com/office/drawing/2014/main" id="{875D47FB-B3E4-4E27-B157-77A077D5EAE5}"/>
              </a:ext>
            </a:extLst>
          </p:cNvPr>
          <p:cNvSpPr/>
          <p:nvPr/>
        </p:nvSpPr>
        <p:spPr>
          <a:xfrm>
            <a:off x="2175060"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a:rPr>
              <a:t>Create long running, stateless and stateful services</a:t>
            </a:r>
          </a:p>
        </p:txBody>
      </p:sp>
      <p:grpSp>
        <p:nvGrpSpPr>
          <p:cNvPr id="50" name="Group 49">
            <a:extLst>
              <a:ext uri="{FF2B5EF4-FFF2-40B4-BE49-F238E27FC236}">
                <a16:creationId xmlns:a16="http://schemas.microsoft.com/office/drawing/2014/main" id="{870FCB92-F78B-4820-BFAE-6DF728526082}"/>
              </a:ext>
            </a:extLst>
          </p:cNvPr>
          <p:cNvGrpSpPr/>
          <p:nvPr/>
        </p:nvGrpSpPr>
        <p:grpSpPr>
          <a:xfrm>
            <a:off x="2604569" y="2201967"/>
            <a:ext cx="338452" cy="424747"/>
            <a:chOff x="4385537" y="4970593"/>
            <a:chExt cx="233132" cy="309689"/>
          </a:xfrm>
        </p:grpSpPr>
        <p:sp>
          <p:nvSpPr>
            <p:cNvPr id="51" name="Freeform: Shape 50">
              <a:extLst>
                <a:ext uri="{FF2B5EF4-FFF2-40B4-BE49-F238E27FC236}">
                  <a16:creationId xmlns:a16="http://schemas.microsoft.com/office/drawing/2014/main" id="{3D5811A7-1925-4776-8B3F-96CEE244D413}"/>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52" name="Freeform: Shape 51">
              <a:extLst>
                <a:ext uri="{FF2B5EF4-FFF2-40B4-BE49-F238E27FC236}">
                  <a16:creationId xmlns:a16="http://schemas.microsoft.com/office/drawing/2014/main" id="{5A928978-1833-4548-AD18-630C5129448A}"/>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53" name="Freeform: Shape 52">
              <a:extLst>
                <a:ext uri="{FF2B5EF4-FFF2-40B4-BE49-F238E27FC236}">
                  <a16:creationId xmlns:a16="http://schemas.microsoft.com/office/drawing/2014/main" id="{11B510BF-D936-4D75-94C0-58B682A8FB4D}"/>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sp>
        <p:nvSpPr>
          <p:cNvPr id="55" name="Rectangle 54">
            <a:extLst>
              <a:ext uri="{FF2B5EF4-FFF2-40B4-BE49-F238E27FC236}">
                <a16:creationId xmlns:a16="http://schemas.microsoft.com/office/drawing/2014/main" id="{FAA47F3F-54A5-4424-B8DD-4513602124EB}"/>
              </a:ext>
            </a:extLst>
          </p:cNvPr>
          <p:cNvSpPr/>
          <p:nvPr/>
        </p:nvSpPr>
        <p:spPr bwMode="auto">
          <a:xfrm>
            <a:off x="341721" y="1589820"/>
            <a:ext cx="1645920" cy="4402137"/>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12801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Service-to- Service Invocation</a:t>
            </a:r>
          </a:p>
        </p:txBody>
      </p:sp>
      <p:cxnSp>
        <p:nvCxnSpPr>
          <p:cNvPr id="56" name="Straight Connector 55">
            <a:extLst>
              <a:ext uri="{FF2B5EF4-FFF2-40B4-BE49-F238E27FC236}">
                <a16:creationId xmlns:a16="http://schemas.microsoft.com/office/drawing/2014/main" id="{37B001C0-0E0E-4618-A86E-2F87065504E2}"/>
              </a:ext>
            </a:extLst>
          </p:cNvPr>
          <p:cNvCxnSpPr>
            <a:cxnSpLocks/>
          </p:cNvCxnSpPr>
          <p:nvPr/>
        </p:nvCxnSpPr>
        <p:spPr>
          <a:xfrm>
            <a:off x="905796" y="3940837"/>
            <a:ext cx="517768" cy="0"/>
          </a:xfrm>
          <a:prstGeom prst="line">
            <a:avLst/>
          </a:prstGeom>
          <a:noFill/>
          <a:ln w="19050" cap="flat" cmpd="sng" algn="ctr">
            <a:solidFill>
              <a:srgbClr val="FFFFFF"/>
            </a:solidFill>
            <a:prstDash val="solid"/>
            <a:headEnd type="none" w="lg" len="med"/>
            <a:tailEnd type="none" w="lg" len="med"/>
          </a:ln>
          <a:effectLst/>
        </p:spPr>
      </p:cxnSp>
      <p:sp>
        <p:nvSpPr>
          <p:cNvPr id="57" name="Rectangle 56">
            <a:extLst>
              <a:ext uri="{FF2B5EF4-FFF2-40B4-BE49-F238E27FC236}">
                <a16:creationId xmlns:a16="http://schemas.microsoft.com/office/drawing/2014/main" id="{9139A909-6F06-4A54-965B-CFE60250E312}"/>
              </a:ext>
            </a:extLst>
          </p:cNvPr>
          <p:cNvSpPr/>
          <p:nvPr/>
        </p:nvSpPr>
        <p:spPr>
          <a:xfrm>
            <a:off x="537481" y="4259041"/>
            <a:ext cx="1254398" cy="738664"/>
          </a:xfrm>
          <a:prstGeom prst="rect">
            <a:avLst/>
          </a:prstGeom>
        </p:spPr>
        <p:txBody>
          <a:bodyPr wrap="square" lIns="0" tIns="0" rIns="0" bIns="0">
            <a:spAutoFit/>
          </a:bodyPr>
          <a:lstStyle/>
          <a:p>
            <a:pPr marL="0" marR="0" lvl="0" indent="0" algn="ctr" defTabSz="844550" eaLnBrk="1" fontAlgn="auto" latinLnBrk="0" hangingPunct="1">
              <a:lnSpc>
                <a:spcPct val="10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a:rPr>
              <a:t>Perform direct, secure, service-to-service method calls</a:t>
            </a:r>
          </a:p>
        </p:txBody>
      </p:sp>
      <p:grpSp>
        <p:nvGrpSpPr>
          <p:cNvPr id="58" name="Group 57">
            <a:extLst>
              <a:ext uri="{FF2B5EF4-FFF2-40B4-BE49-F238E27FC236}">
                <a16:creationId xmlns:a16="http://schemas.microsoft.com/office/drawing/2014/main" id="{06E4553F-5BE0-4763-9B71-CC628B669850}"/>
              </a:ext>
            </a:extLst>
          </p:cNvPr>
          <p:cNvGrpSpPr/>
          <p:nvPr/>
        </p:nvGrpSpPr>
        <p:grpSpPr>
          <a:xfrm>
            <a:off x="782800" y="2198024"/>
            <a:ext cx="607984" cy="430954"/>
            <a:chOff x="3018614" y="4968330"/>
            <a:chExt cx="418791" cy="314215"/>
          </a:xfrm>
        </p:grpSpPr>
        <p:sp>
          <p:nvSpPr>
            <p:cNvPr id="59" name="Rectangle 932">
              <a:extLst>
                <a:ext uri="{FF2B5EF4-FFF2-40B4-BE49-F238E27FC236}">
                  <a16:creationId xmlns:a16="http://schemas.microsoft.com/office/drawing/2014/main" id="{022062D9-DAA0-4A82-BCF4-0831B13BF4C1}"/>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0" name="Freeform 933">
              <a:extLst>
                <a:ext uri="{FF2B5EF4-FFF2-40B4-BE49-F238E27FC236}">
                  <a16:creationId xmlns:a16="http://schemas.microsoft.com/office/drawing/2014/main" id="{98391557-6818-4963-8EE4-22AE9E98A63A}"/>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1" name="Freeform 934">
              <a:extLst>
                <a:ext uri="{FF2B5EF4-FFF2-40B4-BE49-F238E27FC236}">
                  <a16:creationId xmlns:a16="http://schemas.microsoft.com/office/drawing/2014/main" id="{C4DBDBAF-94F6-463D-A0B8-2ED421C7486F}"/>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2" name="Rectangle 936">
              <a:extLst>
                <a:ext uri="{FF2B5EF4-FFF2-40B4-BE49-F238E27FC236}">
                  <a16:creationId xmlns:a16="http://schemas.microsoft.com/office/drawing/2014/main" id="{D0803D19-1BC3-42F8-A88C-61151A5244CA}"/>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3" name="Rectangle 937">
              <a:extLst>
                <a:ext uri="{FF2B5EF4-FFF2-40B4-BE49-F238E27FC236}">
                  <a16:creationId xmlns:a16="http://schemas.microsoft.com/office/drawing/2014/main" id="{88023096-E9B6-4076-8E49-392A05043947}"/>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4" name="Oval 938">
              <a:extLst>
                <a:ext uri="{FF2B5EF4-FFF2-40B4-BE49-F238E27FC236}">
                  <a16:creationId xmlns:a16="http://schemas.microsoft.com/office/drawing/2014/main" id="{882B27B6-B68F-42DD-9990-CAB04DA1E61B}"/>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5" name="Rectangle 939">
              <a:extLst>
                <a:ext uri="{FF2B5EF4-FFF2-40B4-BE49-F238E27FC236}">
                  <a16:creationId xmlns:a16="http://schemas.microsoft.com/office/drawing/2014/main" id="{3C0C52D9-E4EB-4CF5-9B13-9D6FF279CE7C}"/>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6" name="Oval 940">
              <a:extLst>
                <a:ext uri="{FF2B5EF4-FFF2-40B4-BE49-F238E27FC236}">
                  <a16:creationId xmlns:a16="http://schemas.microsoft.com/office/drawing/2014/main" id="{9188D0F1-3952-4C4D-BF04-01E1CAD7EDEA}"/>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7" name="Oval 941">
              <a:extLst>
                <a:ext uri="{FF2B5EF4-FFF2-40B4-BE49-F238E27FC236}">
                  <a16:creationId xmlns:a16="http://schemas.microsoft.com/office/drawing/2014/main" id="{E7614756-D83E-4615-A171-A28C0BD964FF}"/>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8" name="Oval 942">
              <a:extLst>
                <a:ext uri="{FF2B5EF4-FFF2-40B4-BE49-F238E27FC236}">
                  <a16:creationId xmlns:a16="http://schemas.microsoft.com/office/drawing/2014/main" id="{A031D2AF-F558-4930-B82E-DAE97BF9464C}"/>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69" name="Rectangle 943">
              <a:extLst>
                <a:ext uri="{FF2B5EF4-FFF2-40B4-BE49-F238E27FC236}">
                  <a16:creationId xmlns:a16="http://schemas.microsoft.com/office/drawing/2014/main" id="{93DA7A50-646D-4DC5-AF91-8155D069D6E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70" name="Rectangle 944" descr="component solutions">
              <a:extLst>
                <a:ext uri="{FF2B5EF4-FFF2-40B4-BE49-F238E27FC236}">
                  <a16:creationId xmlns:a16="http://schemas.microsoft.com/office/drawing/2014/main" id="{E3C12C98-0734-4D16-82E7-66CC44125EE5}"/>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71" name="Freeform 945">
              <a:extLst>
                <a:ext uri="{FF2B5EF4-FFF2-40B4-BE49-F238E27FC236}">
                  <a16:creationId xmlns:a16="http://schemas.microsoft.com/office/drawing/2014/main" id="{6885760A-951F-48D3-B286-42FCB0BCC8C8}"/>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72" name="Freeform 946">
              <a:extLst>
                <a:ext uri="{FF2B5EF4-FFF2-40B4-BE49-F238E27FC236}">
                  <a16:creationId xmlns:a16="http://schemas.microsoft.com/office/drawing/2014/main" id="{FFDE5348-F9B8-4EC6-9FC5-8DC87C05E9C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73" name="Freeform 947">
              <a:extLst>
                <a:ext uri="{FF2B5EF4-FFF2-40B4-BE49-F238E27FC236}">
                  <a16:creationId xmlns:a16="http://schemas.microsoft.com/office/drawing/2014/main" id="{F4E2E257-B0EB-4CD6-B344-D4100073B4BF}"/>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grpSp>
      <p:sp>
        <p:nvSpPr>
          <p:cNvPr id="74" name="AutoShape 124">
            <a:extLst>
              <a:ext uri="{FF2B5EF4-FFF2-40B4-BE49-F238E27FC236}">
                <a16:creationId xmlns:a16="http://schemas.microsoft.com/office/drawing/2014/main" id="{F6A89775-65E1-4055-84BE-2E46CD77FCA1}"/>
              </a:ext>
            </a:extLst>
          </p:cNvPr>
          <p:cNvSpPr>
            <a:spLocks noChangeAspect="1" noChangeArrowheads="1" noTextEdit="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75" name="Rectangle 127">
            <a:extLst>
              <a:ext uri="{FF2B5EF4-FFF2-40B4-BE49-F238E27FC236}">
                <a16:creationId xmlns:a16="http://schemas.microsoft.com/office/drawing/2014/main" id="{D0B5383A-5CEC-4DD7-A884-F9C83E78003F}"/>
              </a:ext>
            </a:extLst>
          </p:cNvPr>
          <p:cNvSpPr>
            <a:spLocks noChangeArrowheads="1"/>
          </p:cNvSpPr>
          <p:nvPr/>
        </p:nvSpPr>
        <p:spPr bwMode="auto">
          <a:xfrm>
            <a:off x="10059725" y="2122300"/>
            <a:ext cx="602976" cy="60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78" name="signup issues" descr="signup issues, key">
            <a:extLst>
              <a:ext uri="{FF2B5EF4-FFF2-40B4-BE49-F238E27FC236}">
                <a16:creationId xmlns:a16="http://schemas.microsoft.com/office/drawing/2014/main" id="{A44E6797-7258-4829-822D-C9E89A30509D}"/>
              </a:ext>
            </a:extLst>
          </p:cNvPr>
          <p:cNvGrpSpPr/>
          <p:nvPr/>
        </p:nvGrpSpPr>
        <p:grpSpPr>
          <a:xfrm rot="18878040">
            <a:off x="10841216" y="2320712"/>
            <a:ext cx="311736" cy="311677"/>
            <a:chOff x="5411441" y="4807980"/>
            <a:chExt cx="440767" cy="440681"/>
          </a:xfrm>
          <a:solidFill>
            <a:srgbClr val="121D2F"/>
          </a:solidFill>
        </p:grpSpPr>
        <p:sp>
          <p:nvSpPr>
            <p:cNvPr id="79" name="Freeform: Shape 78">
              <a:extLst>
                <a:ext uri="{FF2B5EF4-FFF2-40B4-BE49-F238E27FC236}">
                  <a16:creationId xmlns:a16="http://schemas.microsoft.com/office/drawing/2014/main" id="{7291DDED-179C-4EA1-85A2-74D28A5CAD4C}"/>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80" name="Freeform: Shape 79">
              <a:extLst>
                <a:ext uri="{FF2B5EF4-FFF2-40B4-BE49-F238E27FC236}">
                  <a16:creationId xmlns:a16="http://schemas.microsoft.com/office/drawing/2014/main" id="{D0700BB9-FBF2-4845-91C1-593708A47C33}"/>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81" name="Freeform: Shape 80">
              <a:extLst>
                <a:ext uri="{FF2B5EF4-FFF2-40B4-BE49-F238E27FC236}">
                  <a16:creationId xmlns:a16="http://schemas.microsoft.com/office/drawing/2014/main" id="{57BD5E27-0206-463E-A249-5A4F96F4B85D}"/>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nvGrpSpPr>
          <p:cNvPr id="159" name="Graphic 67">
            <a:extLst>
              <a:ext uri="{FF2B5EF4-FFF2-40B4-BE49-F238E27FC236}">
                <a16:creationId xmlns:a16="http://schemas.microsoft.com/office/drawing/2014/main" id="{23021E7F-D9F1-465D-9CB2-33CAA99F7089}"/>
              </a:ext>
            </a:extLst>
          </p:cNvPr>
          <p:cNvGrpSpPr/>
          <p:nvPr/>
        </p:nvGrpSpPr>
        <p:grpSpPr>
          <a:xfrm>
            <a:off x="10733775" y="2144988"/>
            <a:ext cx="474356" cy="600947"/>
            <a:chOff x="8679465" y="4088478"/>
            <a:chExt cx="360069" cy="456160"/>
          </a:xfrm>
        </p:grpSpPr>
        <p:sp>
          <p:nvSpPr>
            <p:cNvPr id="160" name="Freeform: Shape 159">
              <a:extLst>
                <a:ext uri="{FF2B5EF4-FFF2-40B4-BE49-F238E27FC236}">
                  <a16:creationId xmlns:a16="http://schemas.microsoft.com/office/drawing/2014/main" id="{0624F562-F93F-4203-9938-678D48A2A7D2}"/>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1" name="Freeform: Shape 160">
              <a:extLst>
                <a:ext uri="{FF2B5EF4-FFF2-40B4-BE49-F238E27FC236}">
                  <a16:creationId xmlns:a16="http://schemas.microsoft.com/office/drawing/2014/main" id="{F1EC0A97-174D-492A-B4CF-0C802E04B3BC}"/>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nvGrpSpPr>
          <p:cNvPr id="162" name="Graphic 93">
            <a:extLst>
              <a:ext uri="{FF2B5EF4-FFF2-40B4-BE49-F238E27FC236}">
                <a16:creationId xmlns:a16="http://schemas.microsoft.com/office/drawing/2014/main" id="{C43DE1AB-75D9-49FE-A82C-BD50DAEA51DD}"/>
              </a:ext>
            </a:extLst>
          </p:cNvPr>
          <p:cNvGrpSpPr/>
          <p:nvPr/>
        </p:nvGrpSpPr>
        <p:grpSpPr>
          <a:xfrm>
            <a:off x="5690934" y="2052841"/>
            <a:ext cx="880983" cy="702855"/>
            <a:chOff x="5288230" y="4148737"/>
            <a:chExt cx="486893" cy="388447"/>
          </a:xfrm>
        </p:grpSpPr>
        <p:sp>
          <p:nvSpPr>
            <p:cNvPr id="163" name="Freeform: Shape 162">
              <a:extLst>
                <a:ext uri="{FF2B5EF4-FFF2-40B4-BE49-F238E27FC236}">
                  <a16:creationId xmlns:a16="http://schemas.microsoft.com/office/drawing/2014/main" id="{4C9BC48F-EAFA-4C46-8E26-A05274B8A22D}"/>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4" name="Freeform: Shape 163">
              <a:extLst>
                <a:ext uri="{FF2B5EF4-FFF2-40B4-BE49-F238E27FC236}">
                  <a16:creationId xmlns:a16="http://schemas.microsoft.com/office/drawing/2014/main" id="{3DD418FA-08D6-47BA-8F77-07E9F312C977}"/>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5" name="Freeform: Shape 164">
              <a:extLst>
                <a:ext uri="{FF2B5EF4-FFF2-40B4-BE49-F238E27FC236}">
                  <a16:creationId xmlns:a16="http://schemas.microsoft.com/office/drawing/2014/main" id="{D1F8668B-8484-492E-9ABE-6F28F31DB34F}"/>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6" name="Freeform: Shape 165">
              <a:extLst>
                <a:ext uri="{FF2B5EF4-FFF2-40B4-BE49-F238E27FC236}">
                  <a16:creationId xmlns:a16="http://schemas.microsoft.com/office/drawing/2014/main" id="{E342F3E8-42F0-42C0-9DB3-661A2EDBEEDC}"/>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7" name="Freeform: Shape 166">
              <a:extLst>
                <a:ext uri="{FF2B5EF4-FFF2-40B4-BE49-F238E27FC236}">
                  <a16:creationId xmlns:a16="http://schemas.microsoft.com/office/drawing/2014/main" id="{6DBA592C-F2AF-4565-B01C-8F4FE416C088}"/>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8" name="Freeform: Shape 167">
              <a:extLst>
                <a:ext uri="{FF2B5EF4-FFF2-40B4-BE49-F238E27FC236}">
                  <a16:creationId xmlns:a16="http://schemas.microsoft.com/office/drawing/2014/main" id="{4799D289-49A7-464B-8042-FB750BCD4688}"/>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1428398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BD392-8BC8-4C9E-820B-8716D563AFA6}"/>
              </a:ext>
            </a:extLst>
          </p:cNvPr>
          <p:cNvSpPr>
            <a:spLocks noGrp="1"/>
          </p:cNvSpPr>
          <p:nvPr>
            <p:ph type="title"/>
          </p:nvPr>
        </p:nvSpPr>
        <p:spPr>
          <a:xfrm>
            <a:off x="571329" y="381000"/>
            <a:ext cx="11018520" cy="553998"/>
          </a:xfrm>
        </p:spPr>
        <p:txBody>
          <a:bodyPr/>
          <a:lstStyle/>
          <a:p>
            <a:r>
              <a:rPr lang="en-US" b="1" dirty="0">
                <a:latin typeface="Cambria" panose="02040503050406030204" pitchFamily="18" charset="0"/>
                <a:ea typeface="Cambria" panose="02040503050406030204" pitchFamily="18" charset="0"/>
              </a:rPr>
              <a:t>Dapr Middleware</a:t>
            </a:r>
          </a:p>
        </p:txBody>
      </p:sp>
      <p:sp>
        <p:nvSpPr>
          <p:cNvPr id="18" name="TextBox 17">
            <a:extLst>
              <a:ext uri="{FF2B5EF4-FFF2-40B4-BE49-F238E27FC236}">
                <a16:creationId xmlns:a16="http://schemas.microsoft.com/office/drawing/2014/main" id="{F0ADB159-C938-4E21-9391-C689BCA63100}"/>
              </a:ext>
            </a:extLst>
          </p:cNvPr>
          <p:cNvSpPr txBox="1"/>
          <p:nvPr/>
        </p:nvSpPr>
        <p:spPr>
          <a:xfrm>
            <a:off x="635000" y="4697463"/>
            <a:ext cx="10540999" cy="307777"/>
          </a:xfrm>
          <a:prstGeom prst="rect">
            <a:avLst/>
          </a:prstGeom>
          <a:noFill/>
        </p:spPr>
        <p:txBody>
          <a:bodyPr wrap="square" lIns="0" tIns="0" rIns="0" bIns="0" rtlCol="0">
            <a:spAutoFit/>
          </a:bodyPr>
          <a:lstStyle/>
          <a:p>
            <a:pPr algn="ctr"/>
            <a:r>
              <a:rPr lang="en-US" sz="2000" dirty="0">
                <a:latin typeface="Calibri" panose="020F0502020204030204" pitchFamily="34" charset="0"/>
                <a:cs typeface="Calibri" panose="020F0502020204030204" pitchFamily="34" charset="0"/>
              </a:rPr>
              <a:t>OAuth2 | OAuth2 Client Credentials | Bearer Token | Rate Limit | Open Policy Agent | Bearer</a:t>
            </a:r>
          </a:p>
        </p:txBody>
      </p:sp>
      <p:pic>
        <p:nvPicPr>
          <p:cNvPr id="46" name="Picture 45">
            <a:extLst>
              <a:ext uri="{FF2B5EF4-FFF2-40B4-BE49-F238E27FC236}">
                <a16:creationId xmlns:a16="http://schemas.microsoft.com/office/drawing/2014/main" id="{DF671B5F-CF23-4F11-8285-C87612D93307}"/>
              </a:ext>
            </a:extLst>
          </p:cNvPr>
          <p:cNvPicPr>
            <a:picLocks noChangeAspect="1"/>
          </p:cNvPicPr>
          <p:nvPr/>
        </p:nvPicPr>
        <p:blipFill>
          <a:blip r:embed="rId2"/>
          <a:stretch>
            <a:fillRect/>
          </a:stretch>
        </p:blipFill>
        <p:spPr>
          <a:xfrm>
            <a:off x="2562593" y="1684865"/>
            <a:ext cx="6381897" cy="1958877"/>
          </a:xfrm>
          <a:prstGeom prst="rect">
            <a:avLst/>
          </a:prstGeom>
        </p:spPr>
      </p:pic>
    </p:spTree>
    <p:extLst>
      <p:ext uri="{BB962C8B-B14F-4D97-AF65-F5344CB8AC3E}">
        <p14:creationId xmlns:p14="http://schemas.microsoft.com/office/powerpoint/2010/main" val="19801317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Service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1223" y="457200"/>
            <a:ext cx="668837" cy="549656"/>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555922" y="2509116"/>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4031" y="2525411"/>
              <a:ext cx="910103" cy="258813"/>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315465" y="2509469"/>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981930" y="3312235"/>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701562" y="2992829"/>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992890" y="2988677"/>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8836290" y="3312234"/>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883629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981930" y="3590730"/>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4123262" y="2216921"/>
            <a:ext cx="474198" cy="775907"/>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4544962" y="3312234"/>
            <a:ext cx="3447928"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4544962" y="3590729"/>
            <a:ext cx="3447928"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4597460" y="1724939"/>
            <a:ext cx="3788865" cy="983966"/>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642805" cy="276999"/>
            </a:xfrm>
            <a:prstGeom prst="rect">
              <a:avLst/>
            </a:prstGeom>
            <a:noFill/>
          </p:spPr>
          <p:txBody>
            <a:bodyPr wrap="none" lIns="0" tIns="0" rIns="0" bIns="0" rtlCol="0">
              <a:spAutoFit/>
            </a:bodyPr>
            <a:lstStyle/>
            <a:p>
              <a:r>
                <a:rPr lang="en-US" b="1" dirty="0">
                  <a:solidFill>
                    <a:srgbClr val="202192"/>
                  </a:solidFill>
                  <a:latin typeface="Cambria" panose="02040503050406030204" pitchFamily="18" charset="0"/>
                  <a:ea typeface="Cambria" panose="02040503050406030204" pitchFamily="18" charset="0"/>
                </a:rPr>
                <a:t>mDNS</a:t>
              </a: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2" y="1939923"/>
              <a:ext cx="2814003" cy="553998"/>
            </a:xfrm>
            <a:prstGeom prst="rect">
              <a:avLst/>
            </a:prstGeom>
            <a:noFill/>
          </p:spPr>
          <p:txBody>
            <a:bodyPr wrap="square" lIns="0" tIns="0" rIns="0" bIns="0" rtlCol="0">
              <a:spAutoFit/>
            </a:bodyPr>
            <a:lstStyle/>
            <a:p>
              <a:r>
                <a:rPr lang="en-US" b="1" dirty="0">
                  <a:solidFill>
                    <a:srgbClr val="202192"/>
                  </a:solidFill>
                  <a:latin typeface="Cambria" panose="02040503050406030204" pitchFamily="18" charset="0"/>
                  <a:ea typeface="Cambria" panose="02040503050406030204" pitchFamily="18" charset="0"/>
                </a:rPr>
                <a:t>Multicast DNS component for 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5120808" y="3751612"/>
            <a:ext cx="2578650" cy="442064"/>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4" y="3834144"/>
              <a:ext cx="2063864" cy="276999"/>
            </a:xfrm>
            <a:prstGeom prst="rect">
              <a:avLst/>
            </a:prstGeom>
            <a:noFill/>
          </p:spPr>
          <p:txBody>
            <a:bodyPr wrap="square" lIns="0" tIns="0" rIns="0" bIns="0" rtlCol="0">
              <a:spAutoFit/>
            </a:bodyPr>
            <a:lstStyle/>
            <a:p>
              <a:r>
                <a:rPr lang="en-US" b="1" dirty="0">
                  <a:solidFill>
                    <a:srgbClr val="202192"/>
                  </a:solidFill>
                  <a:latin typeface="Cambria" panose="02040503050406030204" pitchFamily="18" charset="0"/>
                  <a:ea typeface="Cambria" panose="02040503050406030204" pitchFamily="18" charset="0"/>
                </a:rPr>
                <a:t>mTLS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79401" y="4653121"/>
            <a:ext cx="6672640" cy="1452069"/>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http://localhost:3500/v1.0/invoke/servicea/method/neworder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{"data":"Hello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7404202" y="4653121"/>
            <a:ext cx="4052738" cy="1452069"/>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{"data":"Hello World"}</a:t>
              </a:r>
            </a:p>
          </p:txBody>
        </p:sp>
      </p:gr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left)">
                                      <p:cBhvr>
                                        <p:cTn id="29" dur="500"/>
                                        <p:tgtEl>
                                          <p:spTgt spid="58"/>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0"/>
                                  </p:stCondLst>
                                  <p:childTnLst>
                                    <p:animMotion origin="layout" path="M 2.70833E-6 1.85185E-6 L 2.70833E-6 0.02569 " pathEditMode="relative" rAng="0" ptsTypes="AA">
                                      <p:cBhvr>
                                        <p:cTn id="34" dur="500" spd="-100000" fill="hold"/>
                                        <p:tgtEl>
                                          <p:spTgt spid="6"/>
                                        </p:tgtEl>
                                        <p:attrNameLst>
                                          <p:attrName>ppt_x</p:attrName>
                                          <p:attrName>ppt_y</p:attrName>
                                        </p:attrNameLst>
                                      </p:cBhvr>
                                      <p:rCtr x="0" y="1273"/>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42" presetClass="path" presetSubtype="0" decel="100000" fill="hold" nodeType="withEffect">
                                  <p:stCondLst>
                                    <p:cond delay="0"/>
                                  </p:stCondLst>
                                  <p:childTnLst>
                                    <p:animMotion origin="layout" path="M 2.70833E-6 1.85185E-6 L 2.70833E-6 0.02569 " pathEditMode="relative" rAng="0" ptsTypes="AA">
                                      <p:cBhvr>
                                        <p:cTn id="41" dur="500" spd="-100000" fill="hold"/>
                                        <p:tgtEl>
                                          <p:spTgt spid="8"/>
                                        </p:tgtEl>
                                        <p:attrNameLst>
                                          <p:attrName>ppt_x</p:attrName>
                                          <p:attrName>ppt_y</p:attrName>
                                        </p:attrNameLst>
                                      </p:cBhvr>
                                      <p:rCtr x="0" y="1273"/>
                                    </p:animMotion>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89"/>
                                        </p:tgtEl>
                                        <p:attrNameLst>
                                          <p:attrName>style.visibility</p:attrName>
                                        </p:attrNameLst>
                                      </p:cBhvr>
                                      <p:to>
                                        <p:strVal val="visible"/>
                                      </p:to>
                                    </p:set>
                                    <p:animEffect transition="in" filter="wipe(left)">
                                      <p:cBhvr>
                                        <p:cTn id="50" dur="500"/>
                                        <p:tgtEl>
                                          <p:spTgt spid="89"/>
                                        </p:tgtEl>
                                      </p:cBhvr>
                                    </p:animEffect>
                                  </p:childTnLst>
                                </p:cTn>
                              </p:par>
                              <p:par>
                                <p:cTn id="51" presetID="10"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par>
                                <p:cTn id="54" presetID="42" presetClass="path" presetSubtype="0" decel="100000" fill="hold" nodeType="withEffect">
                                  <p:stCondLst>
                                    <p:cond delay="0"/>
                                  </p:stCondLst>
                                  <p:childTnLst>
                                    <p:animMotion origin="layout" path="M 2.70833E-6 1.85185E-6 L 2.70833E-6 0.02569 " pathEditMode="relative" rAng="0" ptsTypes="AA">
                                      <p:cBhvr>
                                        <p:cTn id="55" dur="500" spd="-100000" fill="hold"/>
                                        <p:tgtEl>
                                          <p:spTgt spid="9"/>
                                        </p:tgtEl>
                                        <p:attrNameLst>
                                          <p:attrName>ppt_x</p:attrName>
                                          <p:attrName>ppt_y</p:attrName>
                                        </p:attrNameLst>
                                      </p:cBhvr>
                                      <p:rCtr x="0" y="1273"/>
                                    </p:animMotion>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500"/>
                                        <p:tgtEl>
                                          <p:spTgt spid="72"/>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42" presetClass="path" presetSubtype="0" decel="100000" fill="hold" nodeType="withEffect">
                                  <p:stCondLst>
                                    <p:cond delay="0"/>
                                  </p:stCondLst>
                                  <p:childTnLst>
                                    <p:animMotion origin="layout" path="M 2.70833E-6 1.85185E-6 L 2.70833E-6 0.02569 " pathEditMode="relative" rAng="0" ptsTypes="AA">
                                      <p:cBhvr>
                                        <p:cTn id="65" dur="500" spd="-100000" fill="hold"/>
                                        <p:tgtEl>
                                          <p:spTgt spid="7"/>
                                        </p:tgtEl>
                                        <p:attrNameLst>
                                          <p:attrName>ppt_x</p:attrName>
                                          <p:attrName>ppt_y</p:attrName>
                                        </p:attrNameLst>
                                      </p:cBhvr>
                                      <p:rCtr x="0" y="1273"/>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78"/>
                                        </p:tgtEl>
                                        <p:attrNameLst>
                                          <p:attrName>style.visibility</p:attrName>
                                        </p:attrNameLst>
                                      </p:cBhvr>
                                      <p:to>
                                        <p:strVal val="visible"/>
                                      </p:to>
                                    </p:set>
                                    <p:animEffect transition="in" filter="wipe(right)">
                                      <p:cBhvr>
                                        <p:cTn id="70" dur="500"/>
                                        <p:tgtEl>
                                          <p:spTgt spid="78"/>
                                        </p:tgtEl>
                                      </p:cBhvr>
                                    </p:animEffect>
                                  </p:childTnLst>
                                </p:cTn>
                              </p:par>
                            </p:childTnLst>
                          </p:cTn>
                        </p:par>
                        <p:par>
                          <p:cTn id="71" fill="hold">
                            <p:stCondLst>
                              <p:cond delay="500"/>
                            </p:stCondLst>
                            <p:childTnLst>
                              <p:par>
                                <p:cTn id="72" presetID="22" presetClass="entr" presetSubtype="2"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right)">
                                      <p:cBhvr>
                                        <p:cTn id="74" dur="500"/>
                                        <p:tgtEl>
                                          <p:spTgt spid="91"/>
                                        </p:tgtEl>
                                      </p:cBhvr>
                                    </p:animEffect>
                                  </p:childTnLst>
                                </p:cTn>
                              </p:par>
                            </p:childTnLst>
                          </p:cTn>
                        </p:par>
                        <p:par>
                          <p:cTn id="75" fill="hold">
                            <p:stCondLst>
                              <p:cond delay="1000"/>
                            </p:stCondLst>
                            <p:childTnLst>
                              <p:par>
                                <p:cTn id="76" presetID="22" presetClass="entr" presetSubtype="2"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right)">
                                      <p:cBhvr>
                                        <p:cTn id="7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1723721872"/>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myApp-weapon</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"DeathStar"</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87629" y="2525411"/>
              <a:ext cx="844939" cy="294853"/>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944937" y="3404530"/>
            <a:ext cx="5829274" cy="646331"/>
          </a:xfrm>
          <a:prstGeom prst="rect">
            <a:avLst/>
          </a:prstGeom>
          <a:noFill/>
        </p:spPr>
        <p:txBody>
          <a:bodyPr wrap="square" lIns="0" tIns="0" rIns="0" bIns="0" rtlCol="0">
            <a:spAutoFit/>
          </a:bodyPr>
          <a:lstStyle/>
          <a:p>
            <a:pPr algn="ctr"/>
            <a:r>
              <a:rPr lang="en-US" sz="2400" dirty="0">
                <a:solidFill>
                  <a:srgbClr val="202192"/>
                </a:solidFill>
                <a:latin typeface="Cambria" panose="02040503050406030204" pitchFamily="18" charset="0"/>
                <a:ea typeface="Cambria" panose="02040503050406030204" pitchFamily="18" charset="0"/>
              </a:rPr>
              <a:t>POST</a:t>
            </a:r>
            <a:endParaRPr lang="en-US" dirty="0">
              <a:solidFill>
                <a:srgbClr val="202192"/>
              </a:solidFill>
              <a:latin typeface="Cambria" panose="02040503050406030204" pitchFamily="18" charset="0"/>
              <a:ea typeface="Cambria" panose="02040503050406030204" pitchFamily="18" charset="0"/>
            </a:endParaRPr>
          </a:p>
          <a:p>
            <a:pPr algn="ctr"/>
            <a:r>
              <a:rPr lang="en-US" dirty="0">
                <a:solidFill>
                  <a:srgbClr val="202192"/>
                </a:solidFill>
                <a:latin typeface="Cambria" panose="02040503050406030204" pitchFamily="18" charset="0"/>
                <a:ea typeface="Cambria" panose="02040503050406030204" pitchFamily="18"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2190415" y="4264677"/>
            <a:ext cx="3338318" cy="1292662"/>
          </a:xfrm>
          <a:prstGeom prst="rect">
            <a:avLst/>
          </a:prstGeom>
          <a:solidFill>
            <a:schemeClr val="bg1"/>
          </a:solidFill>
          <a:effectLst>
            <a:outerShdw blurRad="63500" algn="ctr" rotWithShape="0">
              <a:prstClr val="black">
                <a:alpha val="40000"/>
              </a:prstClr>
            </a:outerShdw>
          </a:effectLst>
        </p:spPr>
        <p:txBody>
          <a:bodyPr wrap="square" lIns="182880" tIns="91440" bIns="91440" anchor="ctr">
            <a:spAutoFit/>
          </a:bodyPr>
          <a:lstStyle/>
          <a:p>
            <a:pPr lvl="0" defTabSz="932472" fontAlgn="base">
              <a:spcBef>
                <a:spcPct val="0"/>
              </a:spcBef>
            </a:pPr>
            <a:r>
              <a:rPr lang="en-US" dirty="0">
                <a:solidFill>
                  <a:srgbClr val="202192"/>
                </a:solidFill>
                <a:latin typeface="Cambria" panose="02040503050406030204" pitchFamily="18" charset="0"/>
                <a:ea typeface="Cambria" panose="02040503050406030204" pitchFamily="18" charset="0"/>
              </a:rPr>
              <a:t>[{</a:t>
            </a:r>
          </a:p>
          <a:p>
            <a:pPr lvl="0" defTabSz="932472" fontAlgn="base">
              <a:spcBef>
                <a:spcPct val="0"/>
              </a:spcBef>
            </a:pPr>
            <a:r>
              <a:rPr lang="en-US" dirty="0">
                <a:solidFill>
                  <a:srgbClr val="202192"/>
                </a:solidFill>
                <a:latin typeface="Cambria" panose="02040503050406030204" pitchFamily="18" charset="0"/>
                <a:ea typeface="Cambria" panose="02040503050406030204" pitchFamily="18" charset="0"/>
              </a:rPr>
              <a:t>   "key": "weapon",</a:t>
            </a:r>
          </a:p>
          <a:p>
            <a:pPr lvl="0" defTabSz="932472" fontAlgn="base">
              <a:spcBef>
                <a:spcPct val="0"/>
              </a:spcBef>
            </a:pPr>
            <a:r>
              <a:rPr lang="en-US" dirty="0">
                <a:solidFill>
                  <a:srgbClr val="202192"/>
                </a:solidFill>
                <a:latin typeface="Cambria" panose="02040503050406030204" pitchFamily="18" charset="0"/>
                <a:ea typeface="Cambria" panose="02040503050406030204" pitchFamily="18" charset="0"/>
              </a:rPr>
              <a:t>   "value": "DeathStar"</a:t>
            </a:r>
          </a:p>
          <a:p>
            <a:pPr lvl="0" defTabSz="932472" fontAlgn="base">
              <a:spcBef>
                <a:spcPct val="0"/>
              </a:spcBef>
            </a:pPr>
            <a:r>
              <a:rPr lang="en-US" dirty="0">
                <a:solidFill>
                  <a:srgbClr val="202192"/>
                </a:solidFill>
                <a:latin typeface="Cambria" panose="02040503050406030204" pitchFamily="18" charset="0"/>
                <a:ea typeface="Cambria" panose="02040503050406030204" pitchFamily="18" charset="0"/>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5395328" y="2411019"/>
            <a:ext cx="1395075" cy="269304"/>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6624637" y="2115983"/>
            <a:ext cx="4961072" cy="859376"/>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Redis </a:t>
                </a: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7970973" y="2987274"/>
            <a:ext cx="3614736"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87629" y="2525411"/>
              <a:ext cx="844939" cy="294853"/>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2331271137"/>
              </p:ext>
            </p:extLst>
          </p:nvPr>
        </p:nvGraphicFramePr>
        <p:xfrm>
          <a:off x="7970973"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myApp-weapon</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"DeathStar"</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5395328" y="2411019"/>
            <a:ext cx="1395075" cy="269304"/>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6624637" y="2115983"/>
            <a:ext cx="4961072" cy="859376"/>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Redis </a:t>
                </a: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4264293" y="2988576"/>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extLst>
              <p:ext uri="{D42A27DB-BD31-4B8C-83A1-F6EECF244321}">
                <p14:modId xmlns:p14="http://schemas.microsoft.com/office/powerpoint/2010/main" val="2061780398"/>
              </p:ext>
            </p:extLst>
          </p:nvPr>
        </p:nvGraphicFramePr>
        <p:xfrm>
          <a:off x="14264293"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myApp-weapon</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"DeathStar"</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12917957" y="2117285"/>
            <a:ext cx="4961072" cy="859376"/>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Azure CosmosDB</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944937" y="3499780"/>
            <a:ext cx="5829274" cy="1428382"/>
            <a:chOff x="944937" y="3499780"/>
            <a:chExt cx="5829274" cy="1428382"/>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dirty="0">
                  <a:solidFill>
                    <a:srgbClr val="202192"/>
                  </a:solidFill>
                  <a:latin typeface="Cambria" panose="02040503050406030204" pitchFamily="18" charset="0"/>
                  <a:ea typeface="Cambria" panose="02040503050406030204" pitchFamily="18" charset="0"/>
                </a:rPr>
                <a:t>GET</a:t>
              </a:r>
              <a:endParaRPr lang="en-US" dirty="0">
                <a:solidFill>
                  <a:srgbClr val="202192"/>
                </a:solidFill>
                <a:latin typeface="Cambria" panose="02040503050406030204" pitchFamily="18" charset="0"/>
                <a:ea typeface="Cambria" panose="02040503050406030204" pitchFamily="18" charset="0"/>
              </a:endParaRPr>
            </a:p>
            <a:p>
              <a:pPr algn="ctr"/>
              <a:r>
                <a:rPr lang="en-US" dirty="0">
                  <a:solidFill>
                    <a:srgbClr val="202192"/>
                  </a:solidFill>
                  <a:latin typeface="Cambria" panose="02040503050406030204" pitchFamily="18" charset="0"/>
                  <a:ea typeface="Cambria" panose="02040503050406030204" pitchFamily="18"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b="1" kern="1200" dirty="0">
                  <a:solidFill>
                    <a:srgbClr val="202192"/>
                  </a:solidFill>
                  <a:effectLst/>
                  <a:latin typeface="Cambria" panose="02040503050406030204" pitchFamily="18" charset="0"/>
                  <a:ea typeface="Cambria" panose="02040503050406030204" pitchFamily="18" charset="0"/>
                </a:rPr>
                <a:t>"</a:t>
              </a:r>
              <a:r>
                <a:rPr lang="en-US" kern="1200" dirty="0">
                  <a:solidFill>
                    <a:srgbClr val="202192"/>
                  </a:solidFill>
                  <a:effectLst/>
                  <a:latin typeface="Cambria" panose="02040503050406030204" pitchFamily="18" charset="0"/>
                  <a:ea typeface="Cambria" panose="02040503050406030204" pitchFamily="18" charset="0"/>
                </a:rPr>
                <a:t>DeathStar</a:t>
              </a:r>
              <a:r>
                <a:rPr lang="en-US" b="1" kern="1200" dirty="0">
                  <a:solidFill>
                    <a:srgbClr val="202192"/>
                  </a:solidFill>
                  <a:effectLst/>
                  <a:latin typeface="Cambria" panose="02040503050406030204" pitchFamily="18" charset="0"/>
                  <a:ea typeface="Cambria" panose="02040503050406030204" pitchFamily="18" charset="0"/>
                </a:rPr>
                <a:t>"</a:t>
              </a:r>
              <a:endParaRPr lang="en-US" sz="1400" b="1" dirty="0">
                <a:effectLst/>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5607931" y="2987274"/>
            <a:ext cx="3614736" cy="82937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17747" y="457200"/>
            <a:ext cx="335789" cy="549656"/>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276252" y="1696947"/>
            <a:ext cx="1461928" cy="1705582"/>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87629" y="2525411"/>
              <a:ext cx="844939" cy="294853"/>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51928" y="2056928"/>
            <a:ext cx="843400" cy="983967"/>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extLst>
              <p:ext uri="{D42A27DB-BD31-4B8C-83A1-F6EECF244321}">
                <p14:modId xmlns:p14="http://schemas.microsoft.com/office/powerpoint/2010/main" val="3252706393"/>
              </p:ext>
            </p:extLst>
          </p:nvPr>
        </p:nvGraphicFramePr>
        <p:xfrm>
          <a:off x="15607931" y="2970443"/>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myApp-weapon</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"DeathStar"</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5395328" y="2411019"/>
            <a:ext cx="1395075" cy="269304"/>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4261595" y="2115983"/>
            <a:ext cx="4961072" cy="859376"/>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Redis </a:t>
                </a: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7973540" y="2988576"/>
            <a:ext cx="3614736" cy="811237"/>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extLst>
              <p:ext uri="{D42A27DB-BD31-4B8C-83A1-F6EECF244321}">
                <p14:modId xmlns:p14="http://schemas.microsoft.com/office/powerpoint/2010/main" val="1202084324"/>
              </p:ext>
            </p:extLst>
          </p:nvPr>
        </p:nvGraphicFramePr>
        <p:xfrm>
          <a:off x="7973540" y="2971745"/>
          <a:ext cx="3614737" cy="829370"/>
        </p:xfrm>
        <a:graphic>
          <a:graphicData uri="http://schemas.openxmlformats.org/drawingml/2006/table">
            <a:tbl>
              <a:tblPr firstRow="1" bandRow="1">
                <a:effectLst/>
                <a:tableStyleId>{3B4B98B0-60AC-42C2-AFA5-B58CD77FA1E5}</a:tableStyleId>
              </a:tblPr>
              <a:tblGrid>
                <a:gridCol w="1409031">
                  <a:extLst>
                    <a:ext uri="{9D8B030D-6E8A-4147-A177-3AD203B41FA5}">
                      <a16:colId xmlns:a16="http://schemas.microsoft.com/office/drawing/2014/main" val="3761039183"/>
                    </a:ext>
                  </a:extLst>
                </a:gridCol>
                <a:gridCol w="2205706">
                  <a:extLst>
                    <a:ext uri="{9D8B030D-6E8A-4147-A177-3AD203B41FA5}">
                      <a16:colId xmlns:a16="http://schemas.microsoft.com/office/drawing/2014/main" val="836788475"/>
                    </a:ext>
                  </a:extLst>
                </a:gridCol>
              </a:tblGrid>
              <a:tr h="376986">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myApp-weapon</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"DeathStar"</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6627204" y="2117285"/>
            <a:ext cx="4961072" cy="859376"/>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Azure CosmosDB</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738180" y="2548912"/>
            <a:ext cx="1813748" cy="82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944937" y="3499780"/>
            <a:ext cx="5829274" cy="1428382"/>
            <a:chOff x="944937" y="3499780"/>
            <a:chExt cx="5829274" cy="1428382"/>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2400" dirty="0">
                  <a:solidFill>
                    <a:srgbClr val="202192"/>
                  </a:solidFill>
                  <a:latin typeface="Cambria" panose="02040503050406030204" pitchFamily="18" charset="0"/>
                  <a:ea typeface="Cambria" panose="02040503050406030204" pitchFamily="18" charset="0"/>
                </a:rPr>
                <a:t>GET</a:t>
              </a:r>
              <a:endParaRPr lang="en-US" dirty="0">
                <a:solidFill>
                  <a:srgbClr val="202192"/>
                </a:solidFill>
                <a:latin typeface="Cambria" panose="02040503050406030204" pitchFamily="18" charset="0"/>
                <a:ea typeface="Cambria" panose="02040503050406030204" pitchFamily="18" charset="0"/>
              </a:endParaRPr>
            </a:p>
            <a:p>
              <a:pPr algn="ctr"/>
              <a:r>
                <a:rPr lang="en-US" dirty="0">
                  <a:solidFill>
                    <a:srgbClr val="202192"/>
                  </a:solidFill>
                  <a:latin typeface="Cambria" panose="02040503050406030204" pitchFamily="18" charset="0"/>
                  <a:ea typeface="Cambria" panose="02040503050406030204" pitchFamily="18"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1"/>
              <a:ext cx="2034454" cy="646331"/>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kern="1200" dirty="0">
                  <a:solidFill>
                    <a:srgbClr val="202192"/>
                  </a:solidFill>
                  <a:effectLst/>
                  <a:latin typeface="Cambria" panose="02040503050406030204" pitchFamily="18" charset="0"/>
                  <a:ea typeface="Cambria" panose="02040503050406030204" pitchFamily="18" charset="0"/>
                </a:rPr>
                <a:t>"DeathStar"</a:t>
              </a:r>
              <a:endParaRPr lang="en-US" sz="1400" dirty="0">
                <a:effectLst/>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Save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POST /v1.0/state/corpdb</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Retrieve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GET /v1.0/state/corpdb/mystate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Delete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DELETE /v1.0/state/corpdb/mystate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rPr>
              <a:t>Get bulk state </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POST /v1.0/state/corpdb/bulk</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Submit multiple state transactions</a:t>
            </a:r>
            <a:endPar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endParaRP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POST /v1.0/state/corpdb/transaction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b="1" dirty="0">
                <a:latin typeface="Cambria" panose="02040503050406030204" pitchFamily="18" charset="0"/>
                <a:ea typeface="Cambria" panose="02040503050406030204" pitchFamily="18" charset="0"/>
              </a:rPr>
              <a:t>corpdb-redis.yaml</a:t>
            </a:r>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087273"/>
          </a:xfrm>
        </p:spPr>
        <p:txBody>
          <a:bodyPr/>
          <a:lstStyle/>
          <a:p>
            <a:r>
              <a:rPr lang="en-US" sz="1600" dirty="0">
                <a:latin typeface="Cambria" panose="02040503050406030204" pitchFamily="18" charset="0"/>
                <a:ea typeface="Cambria" panose="02040503050406030204" pitchFamily="18" charset="0"/>
              </a:rPr>
              <a:t>apiVersion: dapr.io/v1alpha1</a:t>
            </a:r>
          </a:p>
          <a:p>
            <a:r>
              <a:rPr lang="en-US" sz="1600" dirty="0">
                <a:latin typeface="Cambria" panose="02040503050406030204" pitchFamily="18" charset="0"/>
                <a:ea typeface="Cambria" panose="02040503050406030204" pitchFamily="18" charset="0"/>
              </a:rPr>
              <a:t>kind: Component</a:t>
            </a:r>
          </a:p>
          <a:p>
            <a:r>
              <a:rPr lang="en-US" sz="1600" dirty="0">
                <a:latin typeface="Cambria" panose="02040503050406030204" pitchFamily="18" charset="0"/>
                <a:ea typeface="Cambria" panose="02040503050406030204" pitchFamily="18" charset="0"/>
              </a:rPr>
              <a:t>metadata:</a:t>
            </a:r>
          </a:p>
          <a:p>
            <a:r>
              <a:rPr lang="en-US" sz="1600" dirty="0">
                <a:latin typeface="Cambria" panose="02040503050406030204" pitchFamily="18" charset="0"/>
                <a:ea typeface="Cambria" panose="02040503050406030204" pitchFamily="18" charset="0"/>
              </a:rPr>
              <a:t>  name: corpdb</a:t>
            </a:r>
          </a:p>
          <a:p>
            <a:r>
              <a:rPr lang="en-US" sz="1600" dirty="0">
                <a:latin typeface="Cambria" panose="02040503050406030204" pitchFamily="18" charset="0"/>
                <a:ea typeface="Cambria" panose="02040503050406030204" pitchFamily="18" charset="0"/>
              </a:rPr>
              <a:t>spec:</a:t>
            </a:r>
          </a:p>
          <a:p>
            <a:r>
              <a:rPr lang="en-US" sz="1600" dirty="0">
                <a:latin typeface="Cambria" panose="02040503050406030204" pitchFamily="18" charset="0"/>
                <a:ea typeface="Cambria" panose="02040503050406030204" pitchFamily="18" charset="0"/>
              </a:rPr>
              <a:t>  type: state.redis</a:t>
            </a:r>
          </a:p>
          <a:p>
            <a:r>
              <a:rPr lang="en-US" sz="1600" dirty="0">
                <a:latin typeface="Cambria" panose="02040503050406030204" pitchFamily="18" charset="0"/>
                <a:ea typeface="Cambria" panose="02040503050406030204" pitchFamily="18" charset="0"/>
              </a:rPr>
              <a:t>  version: v1</a:t>
            </a:r>
          </a:p>
          <a:p>
            <a:r>
              <a:rPr lang="en-US" sz="1600" dirty="0">
                <a:latin typeface="Cambria" panose="02040503050406030204" pitchFamily="18" charset="0"/>
                <a:ea typeface="Cambria" panose="02040503050406030204" pitchFamily="18" charset="0"/>
              </a:rPr>
              <a:t>  metadata:</a:t>
            </a:r>
          </a:p>
          <a:p>
            <a:r>
              <a:rPr lang="en-US" sz="1600" dirty="0">
                <a:latin typeface="Cambria" panose="02040503050406030204" pitchFamily="18" charset="0"/>
                <a:ea typeface="Cambria" panose="02040503050406030204" pitchFamily="18" charset="0"/>
              </a:rPr>
              <a:t>  - name: redisHost</a:t>
            </a:r>
          </a:p>
          <a:p>
            <a:r>
              <a:rPr lang="en-US" sz="1600" dirty="0">
                <a:latin typeface="Cambria" panose="02040503050406030204" pitchFamily="18" charset="0"/>
                <a:ea typeface="Cambria" panose="02040503050406030204" pitchFamily="18" charset="0"/>
              </a:rPr>
              <a:t>    value: redis-master.default.svc.cluster.local:6379</a:t>
            </a:r>
          </a:p>
          <a:p>
            <a:r>
              <a:rPr lang="en-US" sz="1600" dirty="0">
                <a:latin typeface="Cambria" panose="02040503050406030204" pitchFamily="18" charset="0"/>
                <a:ea typeface="Cambria" panose="02040503050406030204" pitchFamily="18" charset="0"/>
              </a:rPr>
              <a:t>  - name: redisPassword</a:t>
            </a:r>
          </a:p>
          <a:p>
            <a:r>
              <a:rPr lang="en-US" sz="1600" dirty="0">
                <a:latin typeface="Cambria" panose="02040503050406030204" pitchFamily="18" charset="0"/>
                <a:ea typeface="Cambria" panose="02040503050406030204" pitchFamily="18" charset="0"/>
              </a:rPr>
              <a:t>    secretKeyRef:</a:t>
            </a:r>
          </a:p>
          <a:p>
            <a:r>
              <a:rPr lang="en-US" sz="1600" dirty="0">
                <a:latin typeface="Cambria" panose="02040503050406030204" pitchFamily="18" charset="0"/>
                <a:ea typeface="Cambria" panose="02040503050406030204" pitchFamily="18" charset="0"/>
              </a:rPr>
              <a:t>      name: redis-secret</a:t>
            </a:r>
          </a:p>
          <a:p>
            <a:r>
              <a:rPr lang="en-US" sz="1600" dirty="0">
                <a:latin typeface="Cambria" panose="02040503050406030204" pitchFamily="18" charset="0"/>
                <a:ea typeface="Cambria" panose="02040503050406030204" pitchFamily="18" charset="0"/>
              </a:rPr>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500C8-ABDD-4042-B6DD-EFCB9B84899C}"/>
              </a:ext>
            </a:extLst>
          </p:cNvPr>
          <p:cNvSpPr>
            <a:spLocks noGrp="1"/>
          </p:cNvSpPr>
          <p:nvPr>
            <p:ph type="title"/>
          </p:nvPr>
        </p:nvSpPr>
        <p:spPr>
          <a:xfrm>
            <a:off x="588263" y="863792"/>
            <a:ext cx="11018520" cy="553998"/>
          </a:xfrm>
        </p:spPr>
        <p:txBody>
          <a:bodyPr/>
          <a:lstStyle/>
          <a:p>
            <a:r>
              <a:rPr lang="en-US" b="1" dirty="0">
                <a:latin typeface="Cambria" panose="02040503050406030204" pitchFamily="18" charset="0"/>
                <a:ea typeface="Cambria" panose="02040503050406030204" pitchFamily="18" charset="0"/>
              </a:rPr>
              <a:t>Enterprise Application Development</a:t>
            </a:r>
          </a:p>
        </p:txBody>
      </p:sp>
      <p:sp>
        <p:nvSpPr>
          <p:cNvPr id="4" name="Text Placeholder 3">
            <a:extLst>
              <a:ext uri="{FF2B5EF4-FFF2-40B4-BE49-F238E27FC236}">
                <a16:creationId xmlns:a16="http://schemas.microsoft.com/office/drawing/2014/main" id="{F56FCD8D-AB23-4348-8835-8E45031D7E0A}"/>
              </a:ext>
            </a:extLst>
          </p:cNvPr>
          <p:cNvSpPr>
            <a:spLocks noGrp="1"/>
          </p:cNvSpPr>
          <p:nvPr>
            <p:ph type="body" sz="quarter" idx="16"/>
          </p:nvPr>
        </p:nvSpPr>
        <p:spPr>
          <a:xfrm>
            <a:off x="473710" y="4235450"/>
            <a:ext cx="1958340" cy="738664"/>
          </a:xfrm>
        </p:spPr>
        <p:txBody>
          <a:bodyPr/>
          <a:lstStyle/>
          <a:p>
            <a:pPr>
              <a:spcAft>
                <a:spcPts val="1800"/>
              </a:spcAft>
            </a:pPr>
            <a:r>
              <a:rPr lang="en-US" sz="1600" b="1" dirty="0">
                <a:latin typeface="Cambria" panose="02040503050406030204" pitchFamily="18" charset="0"/>
                <a:ea typeface="Cambria" panose="02040503050406030204" pitchFamily="18" charset="0"/>
              </a:rPr>
              <a:t>Deploying scale-out apps for flexibility, cost, and efficiency</a:t>
            </a:r>
          </a:p>
        </p:txBody>
      </p:sp>
      <p:sp>
        <p:nvSpPr>
          <p:cNvPr id="10" name="Text Placeholder 9">
            <a:extLst>
              <a:ext uri="{FF2B5EF4-FFF2-40B4-BE49-F238E27FC236}">
                <a16:creationId xmlns:a16="http://schemas.microsoft.com/office/drawing/2014/main" id="{19491158-60F5-4EB7-993C-DCD12AE7BBF5}"/>
              </a:ext>
            </a:extLst>
          </p:cNvPr>
          <p:cNvSpPr>
            <a:spLocks noGrp="1"/>
          </p:cNvSpPr>
          <p:nvPr>
            <p:ph type="body" sz="quarter" idx="17"/>
          </p:nvPr>
        </p:nvSpPr>
        <p:spPr>
          <a:xfrm>
            <a:off x="2665222" y="4235450"/>
            <a:ext cx="2217928" cy="984885"/>
          </a:xfrm>
        </p:spPr>
        <p:txBody>
          <a:bodyPr/>
          <a:lstStyle/>
          <a:p>
            <a:pPr>
              <a:spcAft>
                <a:spcPts val="1800"/>
              </a:spcAft>
            </a:pPr>
            <a:r>
              <a:rPr lang="en-US" sz="1600" b="1" dirty="0">
                <a:latin typeface="Cambria" panose="02040503050406030204" pitchFamily="18" charset="0"/>
                <a:ea typeface="Cambria" panose="02040503050406030204" pitchFamily="18" charset="0"/>
              </a:rPr>
              <a:t>Developing resilient, scalable, microservice-based apps that interact with services</a:t>
            </a:r>
          </a:p>
        </p:txBody>
      </p:sp>
      <p:sp>
        <p:nvSpPr>
          <p:cNvPr id="11" name="Text Placeholder 10">
            <a:extLst>
              <a:ext uri="{FF2B5EF4-FFF2-40B4-BE49-F238E27FC236}">
                <a16:creationId xmlns:a16="http://schemas.microsoft.com/office/drawing/2014/main" id="{D9543A0D-3D67-456B-8518-25CBC2056DD5}"/>
              </a:ext>
            </a:extLst>
          </p:cNvPr>
          <p:cNvSpPr>
            <a:spLocks noGrp="1"/>
          </p:cNvSpPr>
          <p:nvPr>
            <p:ph type="body" sz="quarter" idx="18"/>
          </p:nvPr>
        </p:nvSpPr>
        <p:spPr>
          <a:xfrm>
            <a:off x="5073650" y="4235451"/>
            <a:ext cx="2044700" cy="984885"/>
          </a:xfrm>
        </p:spPr>
        <p:txBody>
          <a:bodyPr/>
          <a:lstStyle/>
          <a:p>
            <a:r>
              <a:rPr lang="en-US" sz="1600" b="1" dirty="0">
                <a:latin typeface="Cambria" panose="02040503050406030204" pitchFamily="18" charset="0"/>
                <a:ea typeface="Cambria" panose="02040503050406030204" pitchFamily="18" charset="0"/>
              </a:rPr>
              <a:t>Focusing on</a:t>
            </a:r>
          </a:p>
          <a:p>
            <a:r>
              <a:rPr lang="en-US" sz="1600" b="1" dirty="0">
                <a:latin typeface="Cambria" panose="02040503050406030204" pitchFamily="18" charset="0"/>
                <a:ea typeface="Cambria" panose="02040503050406030204" pitchFamily="18" charset="0"/>
              </a:rPr>
              <a:t>building applications, not infrastructure</a:t>
            </a:r>
          </a:p>
          <a:p>
            <a:endParaRPr lang="en-US" sz="1600" b="1" dirty="0">
              <a:latin typeface="Cambria" panose="02040503050406030204" pitchFamily="18" charset="0"/>
              <a:ea typeface="Cambria" panose="02040503050406030204" pitchFamily="18" charset="0"/>
            </a:endParaRPr>
          </a:p>
        </p:txBody>
      </p:sp>
      <p:sp>
        <p:nvSpPr>
          <p:cNvPr id="26" name="Text Placeholder 25">
            <a:extLst>
              <a:ext uri="{FF2B5EF4-FFF2-40B4-BE49-F238E27FC236}">
                <a16:creationId xmlns:a16="http://schemas.microsoft.com/office/drawing/2014/main" id="{5C188CAB-2FAD-4BCB-A436-5AC8AE98B8FC}"/>
              </a:ext>
            </a:extLst>
          </p:cNvPr>
          <p:cNvSpPr>
            <a:spLocks noGrp="1"/>
          </p:cNvSpPr>
          <p:nvPr>
            <p:ph type="body" sz="quarter" idx="22"/>
          </p:nvPr>
        </p:nvSpPr>
        <p:spPr>
          <a:xfrm>
            <a:off x="7308850" y="4235450"/>
            <a:ext cx="2215896" cy="984885"/>
          </a:xfrm>
        </p:spPr>
        <p:txBody>
          <a:bodyPr/>
          <a:lstStyle/>
          <a:p>
            <a:r>
              <a:rPr lang="en-US" sz="1600" b="1" dirty="0">
                <a:latin typeface="Cambria" panose="02040503050406030204" pitchFamily="18" charset="0"/>
                <a:ea typeface="Cambria" panose="02040503050406030204" pitchFamily="18" charset="0"/>
              </a:rPr>
              <a:t>Trending toward serverless platforms with simple code to cloud pipelines</a:t>
            </a:r>
          </a:p>
        </p:txBody>
      </p:sp>
      <p:sp>
        <p:nvSpPr>
          <p:cNvPr id="28" name="Text Placeholder 27">
            <a:extLst>
              <a:ext uri="{FF2B5EF4-FFF2-40B4-BE49-F238E27FC236}">
                <a16:creationId xmlns:a16="http://schemas.microsoft.com/office/drawing/2014/main" id="{365AC4B6-0620-44BC-97E2-D54D1446C6CA}"/>
              </a:ext>
            </a:extLst>
          </p:cNvPr>
          <p:cNvSpPr>
            <a:spLocks noGrp="1"/>
          </p:cNvSpPr>
          <p:nvPr>
            <p:ph type="body" sz="quarter" idx="24"/>
          </p:nvPr>
        </p:nvSpPr>
        <p:spPr>
          <a:xfrm>
            <a:off x="9757916" y="4235450"/>
            <a:ext cx="1960374" cy="984885"/>
          </a:xfrm>
        </p:spPr>
        <p:txBody>
          <a:bodyPr/>
          <a:lstStyle/>
          <a:p>
            <a:r>
              <a:rPr lang="en-US" sz="1600" b="1" dirty="0">
                <a:latin typeface="Cambria" panose="02040503050406030204" pitchFamily="18" charset="0"/>
                <a:ea typeface="Cambria" panose="02040503050406030204" pitchFamily="18" charset="0"/>
              </a:rPr>
              <a:t>Using multiple languages and frameworks during development</a:t>
            </a:r>
          </a:p>
        </p:txBody>
      </p:sp>
      <p:grpSp>
        <p:nvGrpSpPr>
          <p:cNvPr id="13" name="quick setup 1" descr="quick setup">
            <a:extLst>
              <a:ext uri="{FF2B5EF4-FFF2-40B4-BE49-F238E27FC236}">
                <a16:creationId xmlns:a16="http://schemas.microsoft.com/office/drawing/2014/main" id="{A554A7FD-C4FD-4BB3-ADEA-274198E3DE6C}"/>
              </a:ext>
            </a:extLst>
          </p:cNvPr>
          <p:cNvGrpSpPr>
            <a:grpSpLocks noChangeAspect="1"/>
          </p:cNvGrpSpPr>
          <p:nvPr/>
        </p:nvGrpSpPr>
        <p:grpSpPr bwMode="auto">
          <a:xfrm>
            <a:off x="930910" y="2630283"/>
            <a:ext cx="1043940" cy="1048794"/>
            <a:chOff x="3422" y="784"/>
            <a:chExt cx="215" cy="216"/>
          </a:xfrm>
        </p:grpSpPr>
        <p:sp>
          <p:nvSpPr>
            <p:cNvPr id="14" name="AutoShape 46">
              <a:extLst>
                <a:ext uri="{FF2B5EF4-FFF2-40B4-BE49-F238E27FC236}">
                  <a16:creationId xmlns:a16="http://schemas.microsoft.com/office/drawing/2014/main" id="{8E6AAA93-1D25-46AB-B305-40C62406DD8A}"/>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8">
              <a:extLst>
                <a:ext uri="{FF2B5EF4-FFF2-40B4-BE49-F238E27FC236}">
                  <a16:creationId xmlns:a16="http://schemas.microsoft.com/office/drawing/2014/main" id="{F86EBCE9-F2EB-458A-BA3B-8FE2F82EAE6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Rectangle 49">
              <a:extLst>
                <a:ext uri="{FF2B5EF4-FFF2-40B4-BE49-F238E27FC236}">
                  <a16:creationId xmlns:a16="http://schemas.microsoft.com/office/drawing/2014/main" id="{FC6A33F5-6E3D-4D4D-B487-A3999015CB50}"/>
                </a:ext>
              </a:extLst>
            </p:cNvPr>
            <p:cNvSpPr>
              <a:spLocks noChangeArrowheads="1"/>
            </p:cNvSpPr>
            <p:nvPr/>
          </p:nvSpPr>
          <p:spPr bwMode="auto">
            <a:xfrm>
              <a:off x="3422" y="898"/>
              <a:ext cx="102" cy="102"/>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0">
              <a:extLst>
                <a:ext uri="{FF2B5EF4-FFF2-40B4-BE49-F238E27FC236}">
                  <a16:creationId xmlns:a16="http://schemas.microsoft.com/office/drawing/2014/main" id="{0958AB31-1E09-4BED-A42A-2E354FA595D9}"/>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51">
              <a:extLst>
                <a:ext uri="{FF2B5EF4-FFF2-40B4-BE49-F238E27FC236}">
                  <a16:creationId xmlns:a16="http://schemas.microsoft.com/office/drawing/2014/main" id="{EEE7575A-FD4D-4196-AADF-E774E61CD053}"/>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 name="code samples" descr="code samples">
            <a:extLst>
              <a:ext uri="{FF2B5EF4-FFF2-40B4-BE49-F238E27FC236}">
                <a16:creationId xmlns:a16="http://schemas.microsoft.com/office/drawing/2014/main" id="{0535AD9F-B636-4105-8998-9B5CE66E248F}"/>
              </a:ext>
            </a:extLst>
          </p:cNvPr>
          <p:cNvGrpSpPr/>
          <p:nvPr/>
        </p:nvGrpSpPr>
        <p:grpSpPr>
          <a:xfrm>
            <a:off x="10071003" y="2454854"/>
            <a:ext cx="1334200" cy="1457918"/>
            <a:chOff x="2518439" y="3861516"/>
            <a:chExt cx="558221" cy="558221"/>
          </a:xfrm>
        </p:grpSpPr>
        <p:sp>
          <p:nvSpPr>
            <p:cNvPr id="20" name="Freeform: Shape 19">
              <a:extLst>
                <a:ext uri="{FF2B5EF4-FFF2-40B4-BE49-F238E27FC236}">
                  <a16:creationId xmlns:a16="http://schemas.microsoft.com/office/drawing/2014/main" id="{A70B4985-8379-4D1A-9FA4-7C05E53A9B27}"/>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202192"/>
            </a:solidFill>
            <a:ln w="569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C84D9-C968-4DA5-A1FA-1E067F4999E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202192"/>
            </a:solidFill>
            <a:ln w="569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87D059E-EEB1-4896-8014-98C08CD18AE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91FAB535-A0AF-4409-9E30-46D79E4778A4}"/>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4E862C1-45AA-495D-9A13-66738E90F19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74CDF3"/>
            </a:solidFill>
            <a:ln w="5695" cap="flat">
              <a:noFill/>
              <a:prstDash val="solid"/>
              <a:miter/>
            </a:ln>
          </p:spPr>
          <p:txBody>
            <a:bodyPr rtlCol="0" anchor="ctr"/>
            <a:lstStyle/>
            <a:p>
              <a:endParaRPr lang="en-US" dirty="0"/>
            </a:p>
          </p:txBody>
        </p:sp>
      </p:grpSp>
      <p:pic>
        <p:nvPicPr>
          <p:cNvPr id="3" name="Graphic 2">
            <a:extLst>
              <a:ext uri="{FF2B5EF4-FFF2-40B4-BE49-F238E27FC236}">
                <a16:creationId xmlns:a16="http://schemas.microsoft.com/office/drawing/2014/main" id="{CB4420AE-347C-42BA-BC65-FF72C34ECF6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34498" y="2577759"/>
            <a:ext cx="1276202" cy="1048794"/>
          </a:xfrm>
          <a:prstGeom prst="rect">
            <a:avLst/>
          </a:prstGeom>
        </p:spPr>
      </p:pic>
      <p:grpSp>
        <p:nvGrpSpPr>
          <p:cNvPr id="33" name="data" descr="data, cloud, scale">
            <a:extLst>
              <a:ext uri="{FF2B5EF4-FFF2-40B4-BE49-F238E27FC236}">
                <a16:creationId xmlns:a16="http://schemas.microsoft.com/office/drawing/2014/main" id="{F88EEAEF-C735-40C0-A42F-A6CB9558076E}"/>
              </a:ext>
            </a:extLst>
          </p:cNvPr>
          <p:cNvGrpSpPr>
            <a:grpSpLocks noChangeAspect="1"/>
          </p:cNvGrpSpPr>
          <p:nvPr/>
        </p:nvGrpSpPr>
        <p:grpSpPr bwMode="auto">
          <a:xfrm>
            <a:off x="7894828" y="2661843"/>
            <a:ext cx="1043940" cy="1043940"/>
            <a:chOff x="6956" y="798"/>
            <a:chExt cx="266" cy="266"/>
          </a:xfrm>
        </p:grpSpPr>
        <p:sp>
          <p:nvSpPr>
            <p:cNvPr id="34" name="AutoShape 37">
              <a:extLst>
                <a:ext uri="{FF2B5EF4-FFF2-40B4-BE49-F238E27FC236}">
                  <a16:creationId xmlns:a16="http://schemas.microsoft.com/office/drawing/2014/main" id="{1E07A0C4-E94B-4284-B314-0EAD50E46C84}"/>
                </a:ext>
              </a:extLst>
            </p:cNvPr>
            <p:cNvSpPr>
              <a:spLocks noChangeAspect="1" noChangeArrowheads="1" noTextEdit="1"/>
            </p:cNvSpPr>
            <p:nvPr/>
          </p:nvSpPr>
          <p:spPr bwMode="auto">
            <a:xfrm>
              <a:off x="6956" y="798"/>
              <a:ext cx="266"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9">
              <a:extLst>
                <a:ext uri="{FF2B5EF4-FFF2-40B4-BE49-F238E27FC236}">
                  <a16:creationId xmlns:a16="http://schemas.microsoft.com/office/drawing/2014/main" id="{9AB72BE0-DD5E-46F6-9E92-7C3EE6205177}"/>
                </a:ext>
              </a:extLst>
            </p:cNvPr>
            <p:cNvSpPr>
              <a:spLocks/>
            </p:cNvSpPr>
            <p:nvPr/>
          </p:nvSpPr>
          <p:spPr bwMode="auto">
            <a:xfrm>
              <a:off x="7169" y="938"/>
              <a:ext cx="52" cy="82"/>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0">
              <a:extLst>
                <a:ext uri="{FF2B5EF4-FFF2-40B4-BE49-F238E27FC236}">
                  <a16:creationId xmlns:a16="http://schemas.microsoft.com/office/drawing/2014/main" id="{7134F1C2-2DCC-4B6B-BDA2-FD349E8A6544}"/>
                </a:ext>
              </a:extLst>
            </p:cNvPr>
            <p:cNvSpPr>
              <a:spLocks/>
            </p:cNvSpPr>
            <p:nvPr/>
          </p:nvSpPr>
          <p:spPr bwMode="auto">
            <a:xfrm>
              <a:off x="6956" y="842"/>
              <a:ext cx="54" cy="82"/>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1">
              <a:extLst>
                <a:ext uri="{FF2B5EF4-FFF2-40B4-BE49-F238E27FC236}">
                  <a16:creationId xmlns:a16="http://schemas.microsoft.com/office/drawing/2014/main" id="{7DE7DEA0-7810-4BCF-BB9B-33466ED70714}"/>
                </a:ext>
              </a:extLst>
            </p:cNvPr>
            <p:cNvSpPr>
              <a:spLocks/>
            </p:cNvSpPr>
            <p:nvPr/>
          </p:nvSpPr>
          <p:spPr bwMode="auto">
            <a:xfrm>
              <a:off x="7000" y="1010"/>
              <a:ext cx="82" cy="54"/>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2">
              <a:extLst>
                <a:ext uri="{FF2B5EF4-FFF2-40B4-BE49-F238E27FC236}">
                  <a16:creationId xmlns:a16="http://schemas.microsoft.com/office/drawing/2014/main" id="{B8BEB41A-FF9D-46D0-83B0-D7798EAD830A}"/>
                </a:ext>
              </a:extLst>
            </p:cNvPr>
            <p:cNvSpPr>
              <a:spLocks/>
            </p:cNvSpPr>
            <p:nvPr/>
          </p:nvSpPr>
          <p:spPr bwMode="auto">
            <a:xfrm>
              <a:off x="6956" y="938"/>
              <a:ext cx="54" cy="82"/>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3">
              <a:extLst>
                <a:ext uri="{FF2B5EF4-FFF2-40B4-BE49-F238E27FC236}">
                  <a16:creationId xmlns:a16="http://schemas.microsoft.com/office/drawing/2014/main" id="{24B07FBF-9F31-4049-8632-DC632E1B923C}"/>
                </a:ext>
              </a:extLst>
            </p:cNvPr>
            <p:cNvSpPr>
              <a:spLocks/>
            </p:cNvSpPr>
            <p:nvPr/>
          </p:nvSpPr>
          <p:spPr bwMode="auto">
            <a:xfrm>
              <a:off x="7169" y="842"/>
              <a:ext cx="52" cy="82"/>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4">
              <a:extLst>
                <a:ext uri="{FF2B5EF4-FFF2-40B4-BE49-F238E27FC236}">
                  <a16:creationId xmlns:a16="http://schemas.microsoft.com/office/drawing/2014/main" id="{95EAD6C5-1F71-4DC9-8205-47A406F52883}"/>
                </a:ext>
              </a:extLst>
            </p:cNvPr>
            <p:cNvSpPr>
              <a:spLocks/>
            </p:cNvSpPr>
            <p:nvPr/>
          </p:nvSpPr>
          <p:spPr bwMode="auto">
            <a:xfrm>
              <a:off x="7096" y="1010"/>
              <a:ext cx="82" cy="54"/>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5">
              <a:extLst>
                <a:ext uri="{FF2B5EF4-FFF2-40B4-BE49-F238E27FC236}">
                  <a16:creationId xmlns:a16="http://schemas.microsoft.com/office/drawing/2014/main" id="{DE775E3D-315C-4C02-AFF3-12AB20522A89}"/>
                </a:ext>
              </a:extLst>
            </p:cNvPr>
            <p:cNvSpPr>
              <a:spLocks/>
            </p:cNvSpPr>
            <p:nvPr/>
          </p:nvSpPr>
          <p:spPr bwMode="auto">
            <a:xfrm>
              <a:off x="7097" y="798"/>
              <a:ext cx="81" cy="53"/>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6">
              <a:extLst>
                <a:ext uri="{FF2B5EF4-FFF2-40B4-BE49-F238E27FC236}">
                  <a16:creationId xmlns:a16="http://schemas.microsoft.com/office/drawing/2014/main" id="{1E80363A-0B49-4D0E-A4E3-0D0034E4E099}"/>
                </a:ext>
              </a:extLst>
            </p:cNvPr>
            <p:cNvSpPr>
              <a:spLocks/>
            </p:cNvSpPr>
            <p:nvPr/>
          </p:nvSpPr>
          <p:spPr bwMode="auto">
            <a:xfrm>
              <a:off x="7000" y="798"/>
              <a:ext cx="82" cy="53"/>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7">
              <a:extLst>
                <a:ext uri="{FF2B5EF4-FFF2-40B4-BE49-F238E27FC236}">
                  <a16:creationId xmlns:a16="http://schemas.microsoft.com/office/drawing/2014/main" id="{58A46515-4527-447D-A480-C063FFD69975}"/>
                </a:ext>
              </a:extLst>
            </p:cNvPr>
            <p:cNvSpPr>
              <a:spLocks/>
            </p:cNvSpPr>
            <p:nvPr/>
          </p:nvSpPr>
          <p:spPr bwMode="auto">
            <a:xfrm>
              <a:off x="7019" y="883"/>
              <a:ext cx="141" cy="83"/>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trial" descr="trial, testing, development">
            <a:extLst>
              <a:ext uri="{FF2B5EF4-FFF2-40B4-BE49-F238E27FC236}">
                <a16:creationId xmlns:a16="http://schemas.microsoft.com/office/drawing/2014/main" id="{5FD50766-5133-4337-A8C0-965CE192030B}"/>
              </a:ext>
            </a:extLst>
          </p:cNvPr>
          <p:cNvGrpSpPr/>
          <p:nvPr/>
        </p:nvGrpSpPr>
        <p:grpSpPr>
          <a:xfrm>
            <a:off x="5570348" y="2651061"/>
            <a:ext cx="1043940" cy="1043940"/>
            <a:chOff x="11040257" y="4789957"/>
            <a:chExt cx="420624" cy="420624"/>
          </a:xfrm>
        </p:grpSpPr>
        <p:sp>
          <p:nvSpPr>
            <p:cNvPr id="46" name="Freeform: Shape 45">
              <a:extLst>
                <a:ext uri="{FF2B5EF4-FFF2-40B4-BE49-F238E27FC236}">
                  <a16:creationId xmlns:a16="http://schemas.microsoft.com/office/drawing/2014/main" id="{76C0FE67-80CA-48B8-88C5-F3D6CD0219E9}"/>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B6C5EE"/>
            </a:solidFill>
            <a:ln w="4321"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6705095A-C31E-462D-A215-8B730DEE31A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FF2A2DB-F8EC-4966-83EF-E343A75D0C21}"/>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BC9BE20-F323-44E9-A733-4F64F87F1DCC}"/>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8DD2A4A-A0A2-4E0A-922E-405C58960588}"/>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89B88A4-5C39-469D-A076-A20691A671C2}"/>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202192"/>
            </a:solidFill>
            <a:ln w="4321"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D8E429F-88C5-4AC4-8906-3FA7B198527D}"/>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202192"/>
            </a:solidFill>
            <a:ln w="4321"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4EB887-5DEA-41C7-9444-602DA34832B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202192"/>
            </a:solidFill>
            <a:ln w="4321"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1833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4.81481E-6 L 1.25E-6 0.03773 " pathEditMode="relative" rAng="0" ptsTypes="AA">
                                      <p:cBhvr>
                                        <p:cTn id="9" dur="750" spd="-100000" fill="hold"/>
                                        <p:tgtEl>
                                          <p:spTgt spid="4"/>
                                        </p:tgtEl>
                                        <p:attrNameLst>
                                          <p:attrName>ppt_x</p:attrName>
                                          <p:attrName>ppt_y</p:attrName>
                                        </p:attrNameLst>
                                      </p:cBhvr>
                                      <p:rCtr x="0" y="1875"/>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1.25E-6 4.81481E-6 L 1.25E-6 0.03773 " pathEditMode="relative" rAng="0" ptsTypes="AA">
                                      <p:cBhvr>
                                        <p:cTn id="14" dur="750" spd="-100000" fill="hold"/>
                                        <p:tgtEl>
                                          <p:spTgt spid="13"/>
                                        </p:tgtEl>
                                        <p:attrNameLst>
                                          <p:attrName>ppt_x</p:attrName>
                                          <p:attrName>ppt_y</p:attrName>
                                        </p:attrNameLst>
                                      </p:cBhvr>
                                      <p:rCtr x="0" y="1875"/>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1.25E-6 4.81481E-6 L 1.25E-6 0.03773 " pathEditMode="relative" rAng="0" ptsTypes="AA">
                                      <p:cBhvr>
                                        <p:cTn id="19" dur="750" spd="-100000" fill="hold"/>
                                        <p:tgtEl>
                                          <p:spTgt spid="10"/>
                                        </p:tgtEl>
                                        <p:attrNameLst>
                                          <p:attrName>ppt_x</p:attrName>
                                          <p:attrName>ppt_y</p:attrName>
                                        </p:attrNameLst>
                                      </p:cBhvr>
                                      <p:rCtr x="0" y="1875"/>
                                    </p:animMotion>
                                  </p:childTnLst>
                                </p:cTn>
                              </p:par>
                              <p:par>
                                <p:cTn id="20" presetID="10" presetClass="entr" presetSubtype="0" fill="hold"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100"/>
                                  </p:stCondLst>
                                  <p:childTnLst>
                                    <p:animMotion origin="layout" path="M 1.25E-6 4.81481E-6 L 1.25E-6 0.03773 " pathEditMode="relative" rAng="0" ptsTypes="AA">
                                      <p:cBhvr>
                                        <p:cTn id="24" dur="750" spd="-100000" fill="hold"/>
                                        <p:tgtEl>
                                          <p:spTgt spid="3"/>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nodeType="withEffect">
                                  <p:stCondLst>
                                    <p:cond delay="200"/>
                                  </p:stCondLst>
                                  <p:childTnLst>
                                    <p:animMotion origin="layout" path="M 1.25E-6 4.81481E-6 L 1.25E-6 0.03773 " pathEditMode="relative" rAng="0" ptsTypes="AA">
                                      <p:cBhvr>
                                        <p:cTn id="29" dur="750" spd="-100000" fill="hold"/>
                                        <p:tgtEl>
                                          <p:spTgt spid="45"/>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1.25E-6 4.81481E-6 L 1.25E-6 0.03773 " pathEditMode="relative" rAng="0" ptsTypes="AA">
                                      <p:cBhvr>
                                        <p:cTn id="34" dur="750" spd="-100000" fill="hold"/>
                                        <p:tgtEl>
                                          <p:spTgt spid="11"/>
                                        </p:tgtEl>
                                        <p:attrNameLst>
                                          <p:attrName>ppt_x</p:attrName>
                                          <p:attrName>ppt_y</p:attrName>
                                        </p:attrNameLst>
                                      </p:cBhvr>
                                      <p:rCtr x="0" y="1875"/>
                                    </p:animMotion>
                                  </p:childTnLst>
                                </p:cTn>
                              </p:par>
                              <p:par>
                                <p:cTn id="35" presetID="10" presetClass="entr" presetSubtype="0" fill="hold" nodeType="withEffect">
                                  <p:stCondLst>
                                    <p:cond delay="3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nodeType="withEffect">
                                  <p:stCondLst>
                                    <p:cond delay="300"/>
                                  </p:stCondLst>
                                  <p:childTnLst>
                                    <p:animMotion origin="layout" path="M 1.25E-6 4.81481E-6 L 1.25E-6 0.03773 " pathEditMode="relative" rAng="0" ptsTypes="AA">
                                      <p:cBhvr>
                                        <p:cTn id="39" dur="750" spd="-100000" fill="hold"/>
                                        <p:tgtEl>
                                          <p:spTgt spid="33"/>
                                        </p:tgtEl>
                                        <p:attrNameLst>
                                          <p:attrName>ppt_x</p:attrName>
                                          <p:attrName>ppt_y</p:attrName>
                                        </p:attrNameLst>
                                      </p:cBhvr>
                                      <p:rCtr x="0" y="1875"/>
                                    </p:animMotion>
                                  </p:childTnLst>
                                </p:cTn>
                              </p:par>
                              <p:par>
                                <p:cTn id="40" presetID="10" presetClass="entr" presetSubtype="0" fill="hold" grpId="0"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300"/>
                                  </p:stCondLst>
                                  <p:childTnLst>
                                    <p:animMotion origin="layout" path="M -4.58333E-6 -1.85185E-6 L -4.58333E-6 0.03773 " pathEditMode="relative" rAng="0" ptsTypes="AA">
                                      <p:cBhvr>
                                        <p:cTn id="44" dur="750" spd="-100000" fill="hold"/>
                                        <p:tgtEl>
                                          <p:spTgt spid="26"/>
                                        </p:tgtEl>
                                        <p:attrNameLst>
                                          <p:attrName>ppt_x</p:attrName>
                                          <p:attrName>ppt_y</p:attrName>
                                        </p:attrNameLst>
                                      </p:cBhvr>
                                      <p:rCtr x="0" y="1875"/>
                                    </p:animMotion>
                                  </p:childTnLst>
                                </p:cTn>
                              </p:par>
                              <p:par>
                                <p:cTn id="45" presetID="10" presetClass="entr" presetSubtype="0" fill="hold" grpId="0" nodeType="withEffect">
                                  <p:stCondLst>
                                    <p:cond delay="4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42" presetClass="path" presetSubtype="0" decel="100000" fill="hold" grpId="1" nodeType="withEffect">
                                  <p:stCondLst>
                                    <p:cond delay="400"/>
                                  </p:stCondLst>
                                  <p:childTnLst>
                                    <p:animMotion origin="layout" path="M 8.33333E-7 -1.85185E-6 L 8.33333E-7 0.03773 " pathEditMode="relative" rAng="0" ptsTypes="AA">
                                      <p:cBhvr>
                                        <p:cTn id="49" dur="750" spd="-100000" fill="hold"/>
                                        <p:tgtEl>
                                          <p:spTgt spid="28"/>
                                        </p:tgtEl>
                                        <p:attrNameLst>
                                          <p:attrName>ppt_x</p:attrName>
                                          <p:attrName>ppt_y</p:attrName>
                                        </p:attrNameLst>
                                      </p:cBhvr>
                                      <p:rCtr x="0" y="1875"/>
                                    </p:animMotion>
                                  </p:childTnLst>
                                </p:cTn>
                              </p:par>
                              <p:par>
                                <p:cTn id="50" presetID="10" presetClass="entr" presetSubtype="0" fill="hold" nodeType="withEffect">
                                  <p:stCondLst>
                                    <p:cond delay="4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400"/>
                                  </p:stCondLst>
                                  <p:childTnLst>
                                    <p:animMotion origin="layout" path="M 1.25E-6 4.81481E-6 L 1.25E-6 0.03773 " pathEditMode="relative" rAng="0" ptsTypes="AA">
                                      <p:cBhvr>
                                        <p:cTn id="54" dur="750" spd="-100000" fill="hold"/>
                                        <p:tgtEl>
                                          <p:spTgt spid="19"/>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0" grpId="0"/>
      <p:bldP spid="10" grpId="1"/>
      <p:bldP spid="11" grpId="0"/>
      <p:bldP spid="11" grpId="1"/>
      <p:bldP spid="26" grpId="0"/>
      <p:bldP spid="26" grpId="1"/>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5001369"/>
          </a:xfrm>
        </p:spPr>
        <p:txBody>
          <a:bodyPr/>
          <a:lstStyle/>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Save state</a:t>
            </a:r>
          </a:p>
          <a:p>
            <a:pPr>
              <a:spcBef>
                <a:spcPts val="0"/>
              </a:spcBef>
              <a:spcAft>
                <a:spcPts val="1800"/>
              </a:spcAft>
            </a:pPr>
            <a:r>
              <a:rPr lang="en-US" sz="2000" b="1" dirty="0">
                <a:latin typeface="Cambria" panose="02040503050406030204" pitchFamily="18" charset="0"/>
                <a:ea typeface="Cambria" panose="02040503050406030204" pitchFamily="18" charset="0"/>
              </a:rPr>
              <a:t>POST /v1.0/state/corpdb</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Retrieve state</a:t>
            </a:r>
          </a:p>
          <a:p>
            <a:pPr>
              <a:spcBef>
                <a:spcPts val="0"/>
              </a:spcBef>
              <a:spcAft>
                <a:spcPts val="1800"/>
              </a:spcAft>
            </a:pPr>
            <a:r>
              <a:rPr lang="en-US" sz="2000" b="1" dirty="0">
                <a:latin typeface="Cambria" panose="02040503050406030204" pitchFamily="18" charset="0"/>
                <a:ea typeface="Cambria" panose="02040503050406030204" pitchFamily="18" charset="0"/>
              </a:rPr>
              <a:t>GET /v1.0/state/corpdb/mystate</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Delete state</a:t>
            </a:r>
          </a:p>
          <a:p>
            <a:pPr>
              <a:spcBef>
                <a:spcPts val="0"/>
              </a:spcBef>
              <a:spcAft>
                <a:spcPts val="1800"/>
              </a:spcAft>
            </a:pPr>
            <a:r>
              <a:rPr lang="en-US" sz="2000" b="1" dirty="0">
                <a:latin typeface="Cambria" panose="02040503050406030204" pitchFamily="18" charset="0"/>
                <a:ea typeface="Cambria" panose="02040503050406030204" pitchFamily="18" charset="0"/>
              </a:rPr>
              <a:t>DELETE /v1.0/state/corpdb/mystate</a:t>
            </a:r>
          </a:p>
          <a:p>
            <a:pPr>
              <a:spcAft>
                <a:spcPts val="600"/>
              </a:spcAft>
            </a:pPr>
            <a:r>
              <a:rPr lang="en-US" b="1" dirty="0">
                <a:solidFill>
                  <a:srgbClr val="202192"/>
                </a:solidFill>
                <a:latin typeface="Cambria" panose="02040503050406030204" pitchFamily="18" charset="0"/>
                <a:ea typeface="Cambria" panose="02040503050406030204" pitchFamily="18" charset="0"/>
              </a:rPr>
              <a:t>Get bulk state </a:t>
            </a:r>
          </a:p>
          <a:p>
            <a:pPr>
              <a:spcBef>
                <a:spcPts val="0"/>
              </a:spcBef>
              <a:spcAft>
                <a:spcPts val="1800"/>
              </a:spcAft>
            </a:pPr>
            <a:r>
              <a:rPr lang="en-US" sz="2000" b="1" dirty="0">
                <a:latin typeface="Cambria" panose="02040503050406030204" pitchFamily="18" charset="0"/>
                <a:ea typeface="Cambria" panose="02040503050406030204" pitchFamily="18" charset="0"/>
              </a:rPr>
              <a:t>POST /v1.0/state/corpdb/bulk</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Submit multiple state transactions</a:t>
            </a:r>
            <a:endParaRPr lang="en-US" b="1" dirty="0">
              <a:solidFill>
                <a:srgbClr val="202192"/>
              </a:solidFill>
              <a:latin typeface="Cambria" panose="02040503050406030204" pitchFamily="18" charset="0"/>
              <a:ea typeface="Cambria" panose="02040503050406030204" pitchFamily="18" charset="0"/>
            </a:endParaRPr>
          </a:p>
          <a:p>
            <a:pPr>
              <a:spcBef>
                <a:spcPts val="0"/>
              </a:spcBef>
              <a:spcAft>
                <a:spcPts val="1800"/>
              </a:spcAft>
            </a:pPr>
            <a:r>
              <a:rPr lang="en-US" sz="2000" b="1" dirty="0">
                <a:latin typeface="Cambria" panose="02040503050406030204" pitchFamily="18" charset="0"/>
                <a:ea typeface="Cambria" panose="02040503050406030204" pitchFamily="18" charset="0"/>
              </a:rPr>
              <a:t>POST /v1.0/state/corpdb/transaction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b="1" dirty="0">
                <a:latin typeface="Cambria" panose="02040503050406030204" pitchFamily="18" charset="0"/>
                <a:ea typeface="Cambria" panose="02040503050406030204" pitchFamily="18" charset="0"/>
              </a:rPr>
              <a:t>corpdb-cosmosdb.yaml</a:t>
            </a:r>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5564600"/>
          </a:xfrm>
        </p:spPr>
        <p:txBody>
          <a:bodyPr/>
          <a:lstStyle/>
          <a:p>
            <a:r>
              <a:rPr lang="en-US" sz="1600" dirty="0">
                <a:latin typeface="Cambria" panose="02040503050406030204" pitchFamily="18" charset="0"/>
                <a:ea typeface="Cambria" panose="02040503050406030204" pitchFamily="18" charset="0"/>
              </a:rPr>
              <a:t>apiVersion: dapr.io/v1alpha1</a:t>
            </a:r>
          </a:p>
          <a:p>
            <a:r>
              <a:rPr lang="en-US" sz="1600" dirty="0">
                <a:latin typeface="Cambria" panose="02040503050406030204" pitchFamily="18" charset="0"/>
                <a:ea typeface="Cambria" panose="02040503050406030204" pitchFamily="18" charset="0"/>
              </a:rPr>
              <a:t>kind: Component</a:t>
            </a:r>
          </a:p>
          <a:p>
            <a:r>
              <a:rPr lang="en-US" sz="1600" dirty="0">
                <a:latin typeface="Cambria" panose="02040503050406030204" pitchFamily="18" charset="0"/>
                <a:ea typeface="Cambria" panose="02040503050406030204" pitchFamily="18" charset="0"/>
              </a:rPr>
              <a:t>metadata:</a:t>
            </a:r>
          </a:p>
          <a:p>
            <a:r>
              <a:rPr lang="en-US" sz="1600" dirty="0">
                <a:latin typeface="Cambria" panose="02040503050406030204" pitchFamily="18" charset="0"/>
                <a:ea typeface="Cambria" panose="02040503050406030204" pitchFamily="18" charset="0"/>
              </a:rPr>
              <a:t>  name: corpdb</a:t>
            </a:r>
          </a:p>
          <a:p>
            <a:r>
              <a:rPr lang="en-US" sz="1600" dirty="0">
                <a:latin typeface="Cambria" panose="02040503050406030204" pitchFamily="18" charset="0"/>
                <a:ea typeface="Cambria" panose="02040503050406030204" pitchFamily="18" charset="0"/>
              </a:rPr>
              <a:t>spec:</a:t>
            </a:r>
          </a:p>
          <a:p>
            <a:r>
              <a:rPr lang="en-US" sz="1600" dirty="0">
                <a:latin typeface="Cambria" panose="02040503050406030204" pitchFamily="18" charset="0"/>
                <a:ea typeface="Cambria" panose="02040503050406030204" pitchFamily="18" charset="0"/>
              </a:rPr>
              <a:t>  type: state.azure.cosmosdb</a:t>
            </a:r>
          </a:p>
          <a:p>
            <a:r>
              <a:rPr lang="en-US" sz="1600" dirty="0">
                <a:latin typeface="Cambria" panose="02040503050406030204" pitchFamily="18" charset="0"/>
                <a:ea typeface="Cambria" panose="02040503050406030204" pitchFamily="18" charset="0"/>
              </a:rPr>
              <a:t>  version: v1</a:t>
            </a:r>
          </a:p>
          <a:p>
            <a:r>
              <a:rPr lang="en-US" sz="1600" dirty="0">
                <a:latin typeface="Cambria" panose="02040503050406030204" pitchFamily="18" charset="0"/>
                <a:ea typeface="Cambria" panose="02040503050406030204" pitchFamily="18" charset="0"/>
              </a:rPr>
              <a:t>  metadata:</a:t>
            </a:r>
          </a:p>
          <a:p>
            <a:r>
              <a:rPr lang="en-US" sz="1600" dirty="0">
                <a:latin typeface="Cambria" panose="02040503050406030204" pitchFamily="18" charset="0"/>
                <a:ea typeface="Cambria" panose="02040503050406030204" pitchFamily="18" charset="0"/>
              </a:rPr>
              <a:t>  - name: url</a:t>
            </a:r>
          </a:p>
          <a:p>
            <a:r>
              <a:rPr lang="en-US" sz="1600" dirty="0">
                <a:latin typeface="Cambria" panose="02040503050406030204" pitchFamily="18" charset="0"/>
                <a:ea typeface="Cambria" panose="02040503050406030204" pitchFamily="18" charset="0"/>
              </a:rPr>
              <a:t>    value: corpdb.documents.azure.com</a:t>
            </a:r>
          </a:p>
          <a:p>
            <a:r>
              <a:rPr lang="en-US" sz="1600" dirty="0">
                <a:latin typeface="Cambria" panose="02040503050406030204" pitchFamily="18" charset="0"/>
                <a:ea typeface="Cambria" panose="02040503050406030204" pitchFamily="18" charset="0"/>
              </a:rPr>
              <a:t>  - name: masterKey</a:t>
            </a:r>
          </a:p>
          <a:p>
            <a:r>
              <a:rPr lang="en-US" sz="1600" dirty="0">
                <a:latin typeface="Cambria" panose="02040503050406030204" pitchFamily="18" charset="0"/>
                <a:ea typeface="Cambria" panose="02040503050406030204" pitchFamily="18" charset="0"/>
              </a:rPr>
              <a:t>    secretKeyRef:</a:t>
            </a:r>
          </a:p>
          <a:p>
            <a:r>
              <a:rPr lang="en-US" sz="1600" dirty="0">
                <a:latin typeface="Cambria" panose="02040503050406030204" pitchFamily="18" charset="0"/>
                <a:ea typeface="Cambria" panose="02040503050406030204" pitchFamily="18" charset="0"/>
              </a:rPr>
              <a:t>      name: master-key</a:t>
            </a:r>
          </a:p>
          <a:p>
            <a:r>
              <a:rPr lang="en-US" sz="1600" dirty="0">
                <a:latin typeface="Cambria" panose="02040503050406030204" pitchFamily="18" charset="0"/>
                <a:ea typeface="Cambria" panose="02040503050406030204" pitchFamily="18" charset="0"/>
              </a:rPr>
              <a:t>      key: cosmos-key</a:t>
            </a:r>
          </a:p>
          <a:p>
            <a:r>
              <a:rPr lang="en-US" sz="1600" dirty="0">
                <a:latin typeface="Cambria" panose="02040503050406030204" pitchFamily="18" charset="0"/>
                <a:ea typeface="Cambria" panose="02040503050406030204" pitchFamily="18" charset="0"/>
              </a:rPr>
              <a:t>  - name: database</a:t>
            </a:r>
          </a:p>
          <a:p>
            <a:r>
              <a:rPr lang="en-US" sz="1600" dirty="0">
                <a:latin typeface="Cambria" panose="02040503050406030204" pitchFamily="18" charset="0"/>
                <a:ea typeface="Cambria" panose="02040503050406030204" pitchFamily="18" charset="0"/>
              </a:rPr>
              <a:t>    value: orders</a:t>
            </a:r>
          </a:p>
          <a:p>
            <a:r>
              <a:rPr lang="en-US" sz="1600" dirty="0">
                <a:latin typeface="Cambria" panose="02040503050406030204" pitchFamily="18" charset="0"/>
                <a:ea typeface="Cambria" panose="02040503050406030204" pitchFamily="18" charset="0"/>
              </a:rPr>
              <a:t>  - name: collection</a:t>
            </a:r>
          </a:p>
          <a:p>
            <a:r>
              <a:rPr lang="en-US" sz="1600" dirty="0">
                <a:latin typeface="Cambria" panose="02040503050406030204" pitchFamily="18" charset="0"/>
                <a:ea typeface="Cambria" panose="02040503050406030204" pitchFamily="18" charset="0"/>
              </a:rPr>
              <a:t>    value: processed</a:t>
            </a:r>
          </a:p>
          <a:p>
            <a:endParaRPr lang="en-US"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9625086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1223" y="562032"/>
            <a:ext cx="668837" cy="33999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936928" y="2277441"/>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4031" y="2525411"/>
              <a:ext cx="910103" cy="258813"/>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052997" y="2281963"/>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719462" y="3252358"/>
            <a:ext cx="719632" cy="341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39094" y="2762083"/>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2758908"/>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9217296" y="3248987"/>
            <a:ext cx="719632" cy="190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4282494" y="3119414"/>
            <a:ext cx="699312" cy="269304"/>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4820771" y="3201934"/>
            <a:ext cx="685667" cy="104265"/>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5506438" y="2824378"/>
            <a:ext cx="1664093" cy="859376"/>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7654489" y="3119414"/>
            <a:ext cx="719407" cy="269304"/>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7170531" y="3201933"/>
            <a:ext cx="644993" cy="104265"/>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9936928" y="239338"/>
            <a:ext cx="1665509" cy="1943094"/>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90039" y="815842"/>
              <a:ext cx="1082284"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719672"/>
            <a:ext cx="843400" cy="983967"/>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9217296" y="1210885"/>
            <a:ext cx="719632" cy="77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8373896" y="1211656"/>
            <a:ext cx="12700" cy="2039236"/>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79401" y="4425791"/>
            <a:ext cx="6672640" cy="1679399"/>
            <a:chOff x="279401" y="4425791"/>
            <a:chExt cx="6672640" cy="167939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{"data":"Hello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7404202" y="4425791"/>
            <a:ext cx="4052738" cy="1679399"/>
            <a:chOff x="7404202" y="4425791"/>
            <a:chExt cx="4052738" cy="167939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http://10.0.0.2:8000/orders</a:t>
              </a:r>
            </a:p>
            <a:p>
              <a:pPr algn="ctr"/>
              <a:r>
                <a:rPr lang="en-US" sz="1600" dirty="0">
                  <a:solidFill>
                    <a:srgbClr val="202192"/>
                  </a:solidFill>
                  <a:latin typeface="Cambria" panose="02040503050406030204" pitchFamily="18" charset="0"/>
                  <a:ea typeface="Cambria" panose="02040503050406030204" pitchFamily="18"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{"data":"Hello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Pub/Sub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263" y="1844946"/>
            <a:ext cx="4924423" cy="1215717"/>
          </a:xfrm>
        </p:spPr>
        <p:txBody>
          <a:bodyPr/>
          <a:lstStyle/>
          <a:p>
            <a:pPr>
              <a:spcAft>
                <a:spcPts val="600"/>
              </a:spcAft>
            </a:pPr>
            <a:r>
              <a:rPr lang="en-US" sz="2000" b="1" dirty="0">
                <a:latin typeface="Cambria" panose="02040503050406030204" pitchFamily="18" charset="0"/>
                <a:ea typeface="Cambria" panose="02040503050406030204" pitchFamily="18" charset="0"/>
                <a:cs typeface="Segoe UI Semibold" panose="020B0702040204020203" pitchFamily="34" charset="0"/>
              </a:rPr>
              <a:t>App-to-Sidecar</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Publish a Message</a:t>
            </a:r>
          </a:p>
          <a:p>
            <a:pPr>
              <a:spcBef>
                <a:spcPts val="0"/>
              </a:spcBef>
              <a:spcAft>
                <a:spcPts val="1800"/>
              </a:spcAft>
            </a:pPr>
            <a:r>
              <a:rPr lang="en-US" sz="2000" b="1" dirty="0">
                <a:latin typeface="Cambria" panose="02040503050406030204" pitchFamily="18" charset="0"/>
                <a:ea typeface="Cambria" panose="02040503050406030204" pitchFamily="18" charset="0"/>
              </a:rPr>
              <a:t>POST /v1.0/publish/orders/processed</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1" y="0"/>
            <a:ext cx="1880134" cy="492314"/>
          </a:xfrm>
        </p:spPr>
        <p:txBody>
          <a:bodyPr/>
          <a:lstStyle/>
          <a:p>
            <a:r>
              <a:rPr lang="en-US" b="1" dirty="0">
                <a:latin typeface="Cambria" panose="02040503050406030204" pitchFamily="18" charset="0"/>
                <a:ea typeface="Cambria" panose="02040503050406030204" pitchFamily="18" charset="0"/>
              </a:rPr>
              <a:t>orders.yaml</a:t>
            </a:r>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930581"/>
          </a:xfrm>
        </p:spPr>
        <p:txBody>
          <a:bodyPr/>
          <a:lstStyle/>
          <a:p>
            <a:r>
              <a:rPr lang="en-US" sz="1800" dirty="0">
                <a:latin typeface="Cambria" panose="02040503050406030204" pitchFamily="18" charset="0"/>
                <a:ea typeface="Cambria" panose="02040503050406030204" pitchFamily="18" charset="0"/>
              </a:rPr>
              <a:t>apiVersion: dapr.io/v1alpha1</a:t>
            </a:r>
          </a:p>
          <a:p>
            <a:r>
              <a:rPr lang="en-US" sz="1800" dirty="0">
                <a:latin typeface="Cambria" panose="02040503050406030204" pitchFamily="18" charset="0"/>
                <a:ea typeface="Cambria" panose="02040503050406030204" pitchFamily="18" charset="0"/>
              </a:rPr>
              <a:t>kind: Component</a:t>
            </a:r>
          </a:p>
          <a:p>
            <a:r>
              <a:rPr lang="en-US" sz="1800" dirty="0">
                <a:latin typeface="Cambria" panose="02040503050406030204" pitchFamily="18" charset="0"/>
                <a:ea typeface="Cambria" panose="02040503050406030204" pitchFamily="18" charset="0"/>
              </a:rPr>
              <a:t>metadata:</a:t>
            </a:r>
          </a:p>
          <a:p>
            <a:r>
              <a:rPr lang="en-US" sz="1800" dirty="0">
                <a:latin typeface="Cambria" panose="02040503050406030204" pitchFamily="18" charset="0"/>
                <a:ea typeface="Cambria" panose="02040503050406030204" pitchFamily="18" charset="0"/>
              </a:rPr>
              <a:t>  name: orders</a:t>
            </a:r>
          </a:p>
          <a:p>
            <a:r>
              <a:rPr lang="en-US" sz="1800" dirty="0">
                <a:latin typeface="Cambria" panose="02040503050406030204" pitchFamily="18" charset="0"/>
                <a:ea typeface="Cambria" panose="02040503050406030204" pitchFamily="18" charset="0"/>
              </a:rPr>
              <a:t>spec:</a:t>
            </a:r>
          </a:p>
          <a:p>
            <a:r>
              <a:rPr lang="en-US" sz="1800" dirty="0">
                <a:latin typeface="Cambria" panose="02040503050406030204" pitchFamily="18" charset="0"/>
                <a:ea typeface="Cambria" panose="02040503050406030204" pitchFamily="18" charset="0"/>
              </a:rPr>
              <a:t>  type: pubsub.redis</a:t>
            </a:r>
          </a:p>
          <a:p>
            <a:r>
              <a:rPr lang="en-US" sz="1800" dirty="0">
                <a:latin typeface="Cambria" panose="02040503050406030204" pitchFamily="18" charset="0"/>
                <a:ea typeface="Cambria" panose="02040503050406030204" pitchFamily="18" charset="0"/>
              </a:rPr>
              <a:t>  metadata:</a:t>
            </a:r>
          </a:p>
          <a:p>
            <a:r>
              <a:rPr lang="en-US" sz="1800" dirty="0">
                <a:latin typeface="Cambria" panose="02040503050406030204" pitchFamily="18" charset="0"/>
                <a:ea typeface="Cambria" panose="02040503050406030204" pitchFamily="18" charset="0"/>
              </a:rPr>
              <a:t>  - name: redisHost</a:t>
            </a:r>
          </a:p>
          <a:p>
            <a:r>
              <a:rPr lang="en-US" sz="1800" dirty="0">
                <a:latin typeface="Cambria" panose="02040503050406030204" pitchFamily="18" charset="0"/>
                <a:ea typeface="Cambria" panose="02040503050406030204" pitchFamily="18" charset="0"/>
              </a:rPr>
              <a:t>    value: leader.redis.svc.cluster.local:6379</a:t>
            </a:r>
          </a:p>
          <a:p>
            <a:r>
              <a:rPr lang="en-US" sz="1800" dirty="0">
                <a:latin typeface="Cambria" panose="02040503050406030204" pitchFamily="18" charset="0"/>
                <a:ea typeface="Cambria" panose="02040503050406030204" pitchFamily="18" charset="0"/>
              </a:rPr>
              <a:t>  - name: redisPassword</a:t>
            </a:r>
          </a:p>
          <a:p>
            <a:r>
              <a:rPr lang="en-US" sz="1800" dirty="0">
                <a:latin typeface="Cambria" panose="02040503050406030204" pitchFamily="18" charset="0"/>
                <a:ea typeface="Cambria" panose="02040503050406030204" pitchFamily="18" charset="0"/>
              </a:rPr>
              <a:t>    secretKeyRef:</a:t>
            </a:r>
          </a:p>
          <a:p>
            <a:r>
              <a:rPr lang="en-US" sz="1800" dirty="0">
                <a:latin typeface="Cambria" panose="02040503050406030204" pitchFamily="18" charset="0"/>
                <a:ea typeface="Cambria" panose="02040503050406030204" pitchFamily="18" charset="0"/>
              </a:rPr>
              <a:t>      name: redis-secret</a:t>
            </a:r>
          </a:p>
          <a:p>
            <a:r>
              <a:rPr lang="en-US" sz="1800" dirty="0">
                <a:latin typeface="Cambria" panose="02040503050406030204" pitchFamily="18" charset="0"/>
                <a:ea typeface="Cambria" panose="02040503050406030204" pitchFamily="18" charset="0"/>
              </a:rPr>
              <a:t>      key: password</a:t>
            </a:r>
          </a:p>
          <a:p>
            <a:r>
              <a:rPr lang="en-US" sz="1800" dirty="0">
                <a:latin typeface="Cambria" panose="02040503050406030204" pitchFamily="18" charset="0"/>
                <a:ea typeface="Cambria" panose="02040503050406030204" pitchFamily="18" charset="0"/>
              </a:rPr>
              <a:t>  - name: allowedTopics</a:t>
            </a:r>
          </a:p>
          <a:p>
            <a:r>
              <a:rPr lang="en-US" sz="1800" dirty="0">
                <a:latin typeface="Cambria" panose="02040503050406030204" pitchFamily="18" charset="0"/>
                <a:ea typeface="Cambria" panose="02040503050406030204" pitchFamily="18" charset="0"/>
              </a:rPr>
              <a:t>    value: "processed,audit"</a:t>
            </a:r>
          </a:p>
        </p:txBody>
      </p:sp>
      <p:sp>
        <p:nvSpPr>
          <p:cNvPr id="9" name="TextBox 8">
            <a:extLst>
              <a:ext uri="{FF2B5EF4-FFF2-40B4-BE49-F238E27FC236}">
                <a16:creationId xmlns:a16="http://schemas.microsoft.com/office/drawing/2014/main" id="{F2083188-0EF9-4188-92EE-0A039DB434DB}"/>
              </a:ext>
            </a:extLst>
          </p:cNvPr>
          <p:cNvSpPr txBox="1"/>
          <p:nvPr/>
        </p:nvSpPr>
        <p:spPr>
          <a:xfrm>
            <a:off x="588263" y="3734757"/>
            <a:ext cx="4924423" cy="236988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Semibold" panose="020B0702040204020203" pitchFamily="34" charset="0"/>
              </a:rPr>
              <a:t>Sidecar-to-App</a:t>
            </a:r>
            <a:endParaRPr kumimoji="0" lang="en-US" sz="32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Get App Subscriptions</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GET /</a:t>
            </a:r>
            <a:r>
              <a:rPr kumimoji="0" lang="en-US" sz="20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dapr</a:t>
            </a: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/subscribe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Publish to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POST /order-processing</a:t>
            </a:r>
          </a:p>
        </p:txBody>
      </p:sp>
    </p:spTree>
    <p:extLst>
      <p:ext uri="{BB962C8B-B14F-4D97-AF65-F5344CB8AC3E}">
        <p14:creationId xmlns:p14="http://schemas.microsoft.com/office/powerpoint/2010/main" val="28399658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Input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8426592" y="188403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7310365" y="2854425"/>
            <a:ext cx="1116227" cy="170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466965" y="2362441"/>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4476594" y="2719772"/>
            <a:ext cx="1119328" cy="269304"/>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5434887" y="2802292"/>
            <a:ext cx="1032078" cy="104265"/>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2571638" y="2424736"/>
            <a:ext cx="1904956" cy="859376"/>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Twitter</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6018673" y="4228331"/>
            <a:ext cx="4052738" cy="1629368"/>
            <a:chOff x="5764374" y="4298667"/>
            <a:chExt cx="4052738" cy="1629368"/>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1"/>
              <a:ext cx="3341334" cy="861774"/>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585063" y="4731765"/>
            <a:ext cx="4010859" cy="112593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97000" y="421526"/>
            <a:ext cx="77728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7370719" y="2802291"/>
            <a:ext cx="1163156" cy="104265"/>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8533875" y="2424735"/>
            <a:ext cx="1772175" cy="859376"/>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Twilio</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2534742" y="4066123"/>
            <a:ext cx="5110100" cy="1453005"/>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{"data":"Hello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8533875" y="4343122"/>
            <a:ext cx="1772175" cy="708795"/>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solidFill>
                  <a:srgbClr val="FFFFFF"/>
                </a:solidFill>
                <a:latin typeface="Cambria" panose="02040503050406030204" pitchFamily="18" charset="0"/>
                <a:ea typeface="Cambria" panose="02040503050406030204" pitchFamily="18"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Bindings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909010" cy="492314"/>
          </a:xfrm>
        </p:spPr>
        <p:txBody>
          <a:bodyPr/>
          <a:lstStyle/>
          <a:p>
            <a:r>
              <a:rPr lang="en-US" b="1" dirty="0">
                <a:latin typeface="Cambria" panose="02040503050406030204" pitchFamily="18" charset="0"/>
                <a:ea typeface="Cambria" panose="02040503050406030204" pitchFamily="18" charset="0"/>
              </a:rPr>
              <a:t>twitter.yaml</a:t>
            </a:r>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5721566"/>
          </a:xfrm>
        </p:spPr>
        <p:txBody>
          <a:bodyPr/>
          <a:lstStyle/>
          <a:p>
            <a:r>
              <a:rPr lang="en-US" sz="1300" dirty="0">
                <a:latin typeface="Cambria" panose="02040503050406030204" pitchFamily="18" charset="0"/>
                <a:ea typeface="Cambria" panose="02040503050406030204" pitchFamily="18" charset="0"/>
              </a:rPr>
              <a:t>apiVersion: dapr.io/v1alpha1</a:t>
            </a:r>
          </a:p>
          <a:p>
            <a:r>
              <a:rPr lang="en-US" sz="1300" dirty="0">
                <a:latin typeface="Cambria" panose="02040503050406030204" pitchFamily="18" charset="0"/>
                <a:ea typeface="Cambria" panose="02040503050406030204" pitchFamily="18" charset="0"/>
              </a:rPr>
              <a:t>kind: Component</a:t>
            </a:r>
          </a:p>
          <a:p>
            <a:r>
              <a:rPr lang="en-US" sz="1300" dirty="0">
                <a:latin typeface="Cambria" panose="02040503050406030204" pitchFamily="18" charset="0"/>
                <a:ea typeface="Cambria" panose="02040503050406030204" pitchFamily="18" charset="0"/>
              </a:rPr>
              <a:t>metadata:</a:t>
            </a:r>
          </a:p>
          <a:p>
            <a:r>
              <a:rPr lang="en-US" sz="1300" dirty="0">
                <a:latin typeface="Cambria" panose="02040503050406030204" pitchFamily="18" charset="0"/>
                <a:ea typeface="Cambria" panose="02040503050406030204" pitchFamily="18" charset="0"/>
              </a:rPr>
              <a:t>  name: twitter</a:t>
            </a:r>
          </a:p>
          <a:p>
            <a:r>
              <a:rPr lang="en-US" sz="1300" dirty="0">
                <a:latin typeface="Cambria" panose="02040503050406030204" pitchFamily="18" charset="0"/>
                <a:ea typeface="Cambria" panose="02040503050406030204" pitchFamily="18" charset="0"/>
              </a:rPr>
              <a:t>spec:</a:t>
            </a:r>
          </a:p>
          <a:p>
            <a:r>
              <a:rPr lang="en-US" sz="1300" dirty="0">
                <a:latin typeface="Cambria" panose="02040503050406030204" pitchFamily="18" charset="0"/>
                <a:ea typeface="Cambria" panose="02040503050406030204" pitchFamily="18" charset="0"/>
              </a:rPr>
              <a:t>  type: bindings.twitter</a:t>
            </a:r>
          </a:p>
          <a:p>
            <a:r>
              <a:rPr lang="en-US" sz="1300" dirty="0">
                <a:latin typeface="Cambria" panose="02040503050406030204" pitchFamily="18" charset="0"/>
                <a:ea typeface="Cambria" panose="02040503050406030204" pitchFamily="18" charset="0"/>
              </a:rPr>
              <a:t>  version: v1</a:t>
            </a:r>
          </a:p>
          <a:p>
            <a:r>
              <a:rPr lang="en-US" sz="1300" dirty="0">
                <a:latin typeface="Cambria" panose="02040503050406030204" pitchFamily="18" charset="0"/>
                <a:ea typeface="Cambria" panose="02040503050406030204" pitchFamily="18" charset="0"/>
              </a:rPr>
              <a:t>  metadata:</a:t>
            </a:r>
          </a:p>
          <a:p>
            <a:r>
              <a:rPr lang="en-US" sz="1300" dirty="0">
                <a:latin typeface="Cambria" panose="02040503050406030204" pitchFamily="18" charset="0"/>
                <a:ea typeface="Cambria" panose="02040503050406030204" pitchFamily="18" charset="0"/>
              </a:rPr>
              <a:t>  - name: consumerKey</a:t>
            </a:r>
          </a:p>
          <a:p>
            <a:r>
              <a:rPr lang="en-US" sz="1300" dirty="0">
                <a:latin typeface="Cambria" panose="02040503050406030204" pitchFamily="18" charset="0"/>
                <a:ea typeface="Cambria" panose="02040503050406030204" pitchFamily="18" charset="0"/>
              </a:rPr>
              <a:t>    secretKeyRef:</a:t>
            </a:r>
          </a:p>
          <a:p>
            <a:r>
              <a:rPr lang="en-US" sz="1300" dirty="0">
                <a:latin typeface="Cambria" panose="02040503050406030204" pitchFamily="18" charset="0"/>
                <a:ea typeface="Cambria" panose="02040503050406030204" pitchFamily="18" charset="0"/>
              </a:rPr>
              <a:t>      name: twitter-secret</a:t>
            </a:r>
          </a:p>
          <a:p>
            <a:r>
              <a:rPr lang="en-US" sz="1300" dirty="0">
                <a:latin typeface="Cambria" panose="02040503050406030204" pitchFamily="18" charset="0"/>
                <a:ea typeface="Cambria" panose="02040503050406030204" pitchFamily="18" charset="0"/>
              </a:rPr>
              <a:t>      key: consumerKeys</a:t>
            </a:r>
          </a:p>
          <a:p>
            <a:r>
              <a:rPr lang="en-US" sz="1300" dirty="0">
                <a:latin typeface="Cambria" panose="02040503050406030204" pitchFamily="18" charset="0"/>
                <a:ea typeface="Cambria" panose="02040503050406030204" pitchFamily="18" charset="0"/>
              </a:rPr>
              <a:t>  - name: consumerSecret</a:t>
            </a:r>
          </a:p>
          <a:p>
            <a:r>
              <a:rPr lang="en-US" sz="1300" dirty="0">
                <a:latin typeface="Cambria" panose="02040503050406030204" pitchFamily="18" charset="0"/>
                <a:ea typeface="Cambria" panose="02040503050406030204" pitchFamily="18" charset="0"/>
              </a:rPr>
              <a:t>    secretKeyRef:</a:t>
            </a:r>
          </a:p>
          <a:p>
            <a:r>
              <a:rPr lang="en-US" sz="1300" dirty="0">
                <a:latin typeface="Cambria" panose="02040503050406030204" pitchFamily="18" charset="0"/>
                <a:ea typeface="Cambria" panose="02040503050406030204" pitchFamily="18" charset="0"/>
              </a:rPr>
              <a:t>      name: twitter-secret</a:t>
            </a:r>
          </a:p>
          <a:p>
            <a:r>
              <a:rPr lang="en-US" sz="1300" dirty="0">
                <a:latin typeface="Cambria" panose="02040503050406030204" pitchFamily="18" charset="0"/>
                <a:ea typeface="Cambria" panose="02040503050406030204" pitchFamily="18" charset="0"/>
              </a:rPr>
              <a:t>      key: consumerSecret</a:t>
            </a:r>
          </a:p>
          <a:p>
            <a:r>
              <a:rPr lang="en-US" sz="1300" dirty="0">
                <a:latin typeface="Cambria" panose="02040503050406030204" pitchFamily="18" charset="0"/>
                <a:ea typeface="Cambria" panose="02040503050406030204" pitchFamily="18" charset="0"/>
              </a:rPr>
              <a:t>  - name: accessToken</a:t>
            </a:r>
          </a:p>
          <a:p>
            <a:r>
              <a:rPr lang="en-US" sz="1300" dirty="0">
                <a:latin typeface="Cambria" panose="02040503050406030204" pitchFamily="18" charset="0"/>
                <a:ea typeface="Cambria" panose="02040503050406030204" pitchFamily="18" charset="0"/>
              </a:rPr>
              <a:t>    secretKeyRef:</a:t>
            </a:r>
          </a:p>
          <a:p>
            <a:r>
              <a:rPr lang="en-US" sz="1300" dirty="0">
                <a:latin typeface="Cambria" panose="02040503050406030204" pitchFamily="18" charset="0"/>
                <a:ea typeface="Cambria" panose="02040503050406030204" pitchFamily="18" charset="0"/>
              </a:rPr>
              <a:t>      name: twitter-secret</a:t>
            </a:r>
          </a:p>
          <a:p>
            <a:r>
              <a:rPr lang="en-US" sz="1300" dirty="0">
                <a:latin typeface="Cambria" panose="02040503050406030204" pitchFamily="18" charset="0"/>
                <a:ea typeface="Cambria" panose="02040503050406030204" pitchFamily="18" charset="0"/>
              </a:rPr>
              <a:t>      key: accessToken</a:t>
            </a:r>
          </a:p>
          <a:p>
            <a:r>
              <a:rPr lang="en-US" sz="1300" dirty="0">
                <a:latin typeface="Cambria" panose="02040503050406030204" pitchFamily="18" charset="0"/>
                <a:ea typeface="Cambria" panose="02040503050406030204" pitchFamily="18" charset="0"/>
              </a:rPr>
              <a:t>  - name: accessSecret</a:t>
            </a:r>
          </a:p>
          <a:p>
            <a:r>
              <a:rPr lang="en-US" sz="1300" dirty="0">
                <a:latin typeface="Cambria" panose="02040503050406030204" pitchFamily="18" charset="0"/>
                <a:ea typeface="Cambria" panose="02040503050406030204" pitchFamily="18" charset="0"/>
              </a:rPr>
              <a:t>    secretKeyRef:</a:t>
            </a:r>
          </a:p>
          <a:p>
            <a:r>
              <a:rPr lang="en-US" sz="1300" dirty="0">
                <a:latin typeface="Cambria" panose="02040503050406030204" pitchFamily="18" charset="0"/>
                <a:ea typeface="Cambria" panose="02040503050406030204" pitchFamily="18" charset="0"/>
              </a:rPr>
              <a:t>      name: twitter-secret</a:t>
            </a:r>
          </a:p>
          <a:p>
            <a:r>
              <a:rPr lang="en-US" sz="1300" dirty="0">
                <a:latin typeface="Cambria" panose="02040503050406030204" pitchFamily="18" charset="0"/>
                <a:ea typeface="Cambria" panose="02040503050406030204" pitchFamily="18" charset="0"/>
              </a:rPr>
              <a:t>      key: accessSecret</a:t>
            </a:r>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b="1" dirty="0">
                <a:latin typeface="Cambria" panose="02040503050406030204" pitchFamily="18" charset="0"/>
                <a:ea typeface="Cambria" panose="02040503050406030204" pitchFamily="18" charset="0"/>
                <a:cs typeface="Segoe UI Semibold" panose="020B0702040204020203" pitchFamily="34" charset="0"/>
              </a:rPr>
              <a:t>App-to-sidecar</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Invoke an output binding</a:t>
            </a:r>
          </a:p>
          <a:p>
            <a:pPr>
              <a:spcBef>
                <a:spcPts val="0"/>
              </a:spcBef>
              <a:spcAft>
                <a:spcPts val="1800"/>
              </a:spcAft>
            </a:pPr>
            <a:r>
              <a:rPr lang="en-US" sz="2000" b="1" dirty="0">
                <a:latin typeface="Cambria" panose="02040503050406030204" pitchFamily="18" charset="0"/>
                <a:ea typeface="Cambria" panose="02040503050406030204" pitchFamily="18" charset="0"/>
              </a:rPr>
              <a:t>POST/PUT /v1.0/bindings/twitter</a:t>
            </a:r>
          </a:p>
        </p:txBody>
      </p:sp>
      <p:sp>
        <p:nvSpPr>
          <p:cNvPr id="13" name="TextBox 12">
            <a:extLst>
              <a:ext uri="{FF2B5EF4-FFF2-40B4-BE49-F238E27FC236}">
                <a16:creationId xmlns:a16="http://schemas.microsoft.com/office/drawing/2014/main" id="{37EEDF52-736D-4401-9DCC-2CE4B597F140}"/>
              </a:ext>
            </a:extLst>
          </p:cNvPr>
          <p:cNvSpPr txBox="1"/>
          <p:nvPr/>
        </p:nvSpPr>
        <p:spPr>
          <a:xfrm>
            <a:off x="588263" y="3734757"/>
            <a:ext cx="4924423" cy="130805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Semibold" panose="020B0702040204020203" pitchFamily="34" charset="0"/>
              </a:rPr>
              <a:t>Sidecar-to-app</a:t>
            </a:r>
            <a:endParaRPr kumimoji="0" lang="en-US" sz="32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Trigger an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OPTIONS/POST /new-tweet</a:t>
            </a:r>
          </a:p>
        </p:txBody>
      </p:sp>
    </p:spTree>
    <p:extLst>
      <p:ext uri="{BB962C8B-B14F-4D97-AF65-F5344CB8AC3E}">
        <p14:creationId xmlns:p14="http://schemas.microsoft.com/office/powerpoint/2010/main" val="8769975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892823" y="1882320"/>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603685"/>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4559288" y="2854423"/>
            <a:ext cx="1061009"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0297" y="2362440"/>
            <a:ext cx="843400" cy="983967"/>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6463697" y="2719771"/>
            <a:ext cx="1068057" cy="269304"/>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7370719" y="2802291"/>
            <a:ext cx="1163157" cy="104265"/>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645708" y="4066123"/>
            <a:ext cx="6888168" cy="1439924"/>
            <a:chOff x="1645708" y="4066123"/>
            <a:chExt cx="6888168" cy="1439924"/>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84775"/>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GET</a:t>
              </a:r>
              <a:endParaRPr lang="en-US" sz="1600" dirty="0">
                <a:solidFill>
                  <a:srgbClr val="202192"/>
                </a:solidFill>
                <a:latin typeface="Cambria" panose="02040503050406030204" pitchFamily="18" charset="0"/>
                <a:ea typeface="Cambria" panose="02040503050406030204" pitchFamily="18" charset="0"/>
              </a:endParaRPr>
            </a:p>
            <a:p>
              <a:pPr algn="ctr"/>
              <a:r>
                <a:rPr lang="en-US" dirty="0">
                  <a:solidFill>
                    <a:srgbClr val="202192"/>
                  </a:solidFill>
                  <a:latin typeface="Cambria" panose="02040503050406030204" pitchFamily="18" charset="0"/>
                  <a:ea typeface="Cambria" panose="02040503050406030204" pitchFamily="18"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4"/>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8533876" y="2424735"/>
            <a:ext cx="2457974" cy="859376"/>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HashiCorp Vault</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8533876" y="3284111"/>
            <a:ext cx="2457974" cy="812539"/>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3863537968"/>
              </p:ext>
            </p:extLst>
          </p:nvPr>
        </p:nvGraphicFramePr>
        <p:xfrm>
          <a:off x="8533876" y="3284111"/>
          <a:ext cx="2457974" cy="829659"/>
        </p:xfrm>
        <a:graphic>
          <a:graphicData uri="http://schemas.openxmlformats.org/drawingml/2006/table">
            <a:tbl>
              <a:tblPr firstRow="1" bandRow="1">
                <a:effectLst/>
                <a:tableStyleId>{3B4B98B0-60AC-42C2-AFA5-B58CD77FA1E5}</a:tableStyleId>
              </a:tblPr>
              <a:tblGrid>
                <a:gridCol w="991124">
                  <a:extLst>
                    <a:ext uri="{9D8B030D-6E8A-4147-A177-3AD203B41FA5}">
                      <a16:colId xmlns:a16="http://schemas.microsoft.com/office/drawing/2014/main" val="3761039183"/>
                    </a:ext>
                  </a:extLst>
                </a:gridCol>
                <a:gridCol w="1466850">
                  <a:extLst>
                    <a:ext uri="{9D8B030D-6E8A-4147-A177-3AD203B41FA5}">
                      <a16:colId xmlns:a16="http://schemas.microsoft.com/office/drawing/2014/main" val="836788475"/>
                    </a:ext>
                  </a:extLst>
                </a:gridCol>
              </a:tblGrid>
              <a:tr h="377275">
                <a:tc>
                  <a:txBody>
                    <a:bodyPr/>
                    <a:lstStyle/>
                    <a:p>
                      <a:pPr marL="0" algn="l" defTabSz="914400" rtl="0" eaLnBrk="1" latinLnBrk="0" hangingPunct="1"/>
                      <a:r>
                        <a:rPr lang="en-US" sz="1400" kern="1200" dirty="0">
                          <a:solidFill>
                            <a:schemeClr val="bg1"/>
                          </a:solidFill>
                        </a:rPr>
                        <a:t>key</a:t>
                      </a:r>
                      <a:endParaRPr lang="en-US" sz="1400" b="1" kern="1200" dirty="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400" kern="1200" dirty="0">
                          <a:solidFill>
                            <a:schemeClr val="bg1"/>
                          </a:solidFill>
                        </a:rPr>
                        <a:t>value</a:t>
                      </a:r>
                      <a:endParaRPr lang="en-US" sz="1400" b="1" kern="1200" dirty="0">
                        <a:solidFill>
                          <a:schemeClr val="bg1"/>
                        </a:solidFill>
                        <a:latin typeface="+mj-lt"/>
                        <a:ea typeface="+mn-ea"/>
                        <a:cs typeface="+mn-cs"/>
                      </a:endParaRPr>
                    </a:p>
                  </a:txBody>
                  <a:tcPr marR="0" marT="9144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452384">
                <a:tc>
                  <a:txBody>
                    <a:bodyPr/>
                    <a:lstStyle/>
                    <a:p>
                      <a:r>
                        <a:rPr lang="en-US" sz="1400" b="0" kern="1200" dirty="0">
                          <a:latin typeface="Consolas" panose="020B0609020204030204" pitchFamily="49" charset="0"/>
                        </a:rPr>
                        <a:t>mysecret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kern="1200" dirty="0">
                          <a:latin typeface="Consolas" panose="020B0609020204030204" pitchFamily="49" charset="0"/>
                        </a:rPr>
                        <a:t>"supersecret"</a:t>
                      </a:r>
                      <a:endParaRPr lang="en-US" sz="1400" b="0" kern="1200" dirty="0">
                        <a:solidFill>
                          <a:srgbClr val="1A1A1A"/>
                        </a:solidFill>
                        <a:latin typeface="Consolas" panose="020B0609020204030204" pitchFamily="49" charset="0"/>
                        <a:ea typeface="Segoe UI Symbol"/>
                        <a:cs typeface="+mn-cs"/>
                      </a:endParaRPr>
                    </a:p>
                  </a:txBody>
                  <a:tcPr marT="91440" marB="9144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Secrets API</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2" y="0"/>
            <a:ext cx="1638298" cy="492314"/>
          </a:xfrm>
        </p:spPr>
        <p:txBody>
          <a:bodyPr/>
          <a:lstStyle/>
          <a:p>
            <a:r>
              <a:rPr lang="en-US" b="1" dirty="0">
                <a:latin typeface="Cambria" panose="02040503050406030204" pitchFamily="18" charset="0"/>
                <a:ea typeface="Cambria" panose="02040503050406030204" pitchFamily="18" charset="0"/>
              </a:rPr>
              <a:t>vault.yaml</a:t>
            </a:r>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6002867" y="677263"/>
            <a:ext cx="6024033" cy="4930581"/>
          </a:xfrm>
        </p:spPr>
        <p:txBody>
          <a:bodyPr/>
          <a:lstStyle/>
          <a:p>
            <a:r>
              <a:rPr lang="en-US" sz="1800" dirty="0">
                <a:latin typeface="Cambria" panose="02040503050406030204" pitchFamily="18" charset="0"/>
                <a:ea typeface="Cambria" panose="02040503050406030204" pitchFamily="18" charset="0"/>
              </a:rPr>
              <a:t>apiVersion: dapr.io/v1alpha1</a:t>
            </a:r>
          </a:p>
          <a:p>
            <a:r>
              <a:rPr lang="en-US" sz="1800" dirty="0">
                <a:latin typeface="Cambria" panose="02040503050406030204" pitchFamily="18" charset="0"/>
                <a:ea typeface="Cambria" panose="02040503050406030204" pitchFamily="18" charset="0"/>
              </a:rPr>
              <a:t>kind: Component</a:t>
            </a:r>
          </a:p>
          <a:p>
            <a:r>
              <a:rPr lang="en-US" sz="1800" dirty="0">
                <a:latin typeface="Cambria" panose="02040503050406030204" pitchFamily="18" charset="0"/>
                <a:ea typeface="Cambria" panose="02040503050406030204" pitchFamily="18" charset="0"/>
              </a:rPr>
              <a:t>metadata:</a:t>
            </a:r>
          </a:p>
          <a:p>
            <a:r>
              <a:rPr lang="en-US" sz="1800" dirty="0">
                <a:latin typeface="Cambria" panose="02040503050406030204" pitchFamily="18" charset="0"/>
                <a:ea typeface="Cambria" panose="02040503050406030204" pitchFamily="18" charset="0"/>
              </a:rPr>
              <a:t>  name: vault</a:t>
            </a:r>
          </a:p>
          <a:p>
            <a:r>
              <a:rPr lang="en-US" sz="1800" dirty="0">
                <a:latin typeface="Cambria" panose="02040503050406030204" pitchFamily="18" charset="0"/>
                <a:ea typeface="Cambria" panose="02040503050406030204" pitchFamily="18" charset="0"/>
              </a:rPr>
              <a:t>spec:</a:t>
            </a:r>
          </a:p>
          <a:p>
            <a:r>
              <a:rPr lang="en-US" sz="1800" dirty="0">
                <a:latin typeface="Cambria" panose="02040503050406030204" pitchFamily="18" charset="0"/>
                <a:ea typeface="Cambria" panose="02040503050406030204" pitchFamily="18" charset="0"/>
              </a:rPr>
              <a:t>  type: secretstores.hashicorp.vault</a:t>
            </a:r>
          </a:p>
          <a:p>
            <a:r>
              <a:rPr lang="en-US" sz="1800" dirty="0">
                <a:latin typeface="Cambria" panose="02040503050406030204" pitchFamily="18" charset="0"/>
                <a:ea typeface="Cambria" panose="02040503050406030204" pitchFamily="18" charset="0"/>
              </a:rPr>
              <a:t>  metadata:</a:t>
            </a:r>
          </a:p>
          <a:p>
            <a:r>
              <a:rPr lang="en-US" sz="1800" dirty="0">
                <a:latin typeface="Cambria" panose="02040503050406030204" pitchFamily="18" charset="0"/>
                <a:ea typeface="Cambria" panose="02040503050406030204" pitchFamily="18" charset="0"/>
              </a:rPr>
              <a:t>  - name: vaultAddr</a:t>
            </a:r>
          </a:p>
          <a:p>
            <a:r>
              <a:rPr lang="en-US" sz="1800" dirty="0">
                <a:latin typeface="Cambria" panose="02040503050406030204" pitchFamily="18" charset="0"/>
                <a:ea typeface="Cambria" panose="02040503050406030204" pitchFamily="18" charset="0"/>
              </a:rPr>
              <a:t>    value: https://127.0.0.1:8200</a:t>
            </a:r>
          </a:p>
          <a:p>
            <a:r>
              <a:rPr lang="en-US" sz="1800" dirty="0">
                <a:latin typeface="Cambria" panose="02040503050406030204" pitchFamily="18" charset="0"/>
                <a:ea typeface="Cambria" panose="02040503050406030204" pitchFamily="18" charset="0"/>
              </a:rPr>
              <a:t>  - name: caCert</a:t>
            </a:r>
          </a:p>
          <a:p>
            <a:r>
              <a:rPr lang="en-US" sz="1800" dirty="0">
                <a:latin typeface="Cambria" panose="02040503050406030204" pitchFamily="18" charset="0"/>
                <a:ea typeface="Cambria" panose="02040503050406030204" pitchFamily="18" charset="0"/>
              </a:rPr>
              <a:t>    value: "ca_cert"</a:t>
            </a:r>
          </a:p>
          <a:p>
            <a:r>
              <a:rPr lang="en-US" sz="1800" dirty="0">
                <a:latin typeface="Cambria" panose="02040503050406030204" pitchFamily="18" charset="0"/>
                <a:ea typeface="Cambria" panose="02040503050406030204" pitchFamily="18" charset="0"/>
              </a:rPr>
              <a:t>  - name: caPath</a:t>
            </a:r>
          </a:p>
          <a:p>
            <a:r>
              <a:rPr lang="en-US" sz="1800" dirty="0">
                <a:latin typeface="Cambria" panose="02040503050406030204" pitchFamily="18" charset="0"/>
                <a:ea typeface="Cambria" panose="02040503050406030204" pitchFamily="18" charset="0"/>
              </a:rPr>
              <a:t>    value: "/certs/cert.pem"</a:t>
            </a:r>
          </a:p>
          <a:p>
            <a:r>
              <a:rPr lang="en-US" sz="1800" dirty="0">
                <a:latin typeface="Cambria" panose="02040503050406030204" pitchFamily="18" charset="0"/>
                <a:ea typeface="Cambria" panose="02040503050406030204" pitchFamily="18" charset="0"/>
              </a:rPr>
              <a:t>  - name: caPem</a:t>
            </a:r>
          </a:p>
          <a:p>
            <a:r>
              <a:rPr lang="en-US" sz="1800" dirty="0">
                <a:latin typeface="Cambria" panose="02040503050406030204" pitchFamily="18" charset="0"/>
                <a:ea typeface="Cambria" panose="02040503050406030204" pitchFamily="18" charset="0"/>
              </a:rPr>
              <a:t>    value: "/certs/ca.pem”</a:t>
            </a:r>
          </a:p>
        </p:txBody>
      </p:sp>
      <p:sp>
        <p:nvSpPr>
          <p:cNvPr id="12" name="Text Placeholder 2">
            <a:extLst>
              <a:ext uri="{FF2B5EF4-FFF2-40B4-BE49-F238E27FC236}">
                <a16:creationId xmlns:a16="http://schemas.microsoft.com/office/drawing/2014/main" id="{F58C8565-118D-4030-B36E-FFCD50F276C0}"/>
              </a:ext>
            </a:extLst>
          </p:cNvPr>
          <p:cNvSpPr txBox="1">
            <a:spLocks/>
          </p:cNvSpPr>
          <p:nvPr/>
        </p:nvSpPr>
        <p:spPr>
          <a:xfrm>
            <a:off x="588263" y="1844946"/>
            <a:ext cx="4924423" cy="22006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b="1" dirty="0">
                <a:latin typeface="Cambria" panose="02040503050406030204" pitchFamily="18" charset="0"/>
                <a:ea typeface="Cambria" panose="02040503050406030204" pitchFamily="18" charset="0"/>
                <a:cs typeface="Segoe UI Semibold" panose="020B0702040204020203" pitchFamily="34" charset="0"/>
              </a:rPr>
              <a:t>App-to-sidecar</a:t>
            </a:r>
          </a:p>
          <a:p>
            <a:pPr>
              <a:spcAft>
                <a:spcPts val="600"/>
              </a:spcAft>
            </a:pPr>
            <a:r>
              <a:rPr lang="en-US"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Retrieve a secret</a:t>
            </a:r>
          </a:p>
          <a:p>
            <a:pPr>
              <a:spcBef>
                <a:spcPts val="0"/>
              </a:spcBef>
              <a:spcAft>
                <a:spcPts val="1800"/>
              </a:spcAft>
            </a:pPr>
            <a:r>
              <a:rPr lang="en-US" sz="2000" b="1" dirty="0">
                <a:latin typeface="Cambria" panose="02040503050406030204" pitchFamily="18" charset="0"/>
                <a:ea typeface="Cambria" panose="02040503050406030204" pitchFamily="18" charset="0"/>
              </a:rPr>
              <a:t>GET /v1.0/secrets/vault/mysecret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Retrieve secrets in bulk</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GET /v1.0/secrets/vault/bulk</a:t>
            </a:r>
          </a:p>
        </p:txBody>
      </p:sp>
    </p:spTree>
    <p:extLst>
      <p:ext uri="{BB962C8B-B14F-4D97-AF65-F5344CB8AC3E}">
        <p14:creationId xmlns:p14="http://schemas.microsoft.com/office/powerpoint/2010/main" val="14150338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0F8410B-CD2A-4961-88AD-B033C62E0914}"/>
              </a:ext>
            </a:extLst>
          </p:cNvPr>
          <p:cNvSpPr/>
          <p:nvPr/>
        </p:nvSpPr>
        <p:spPr bwMode="auto">
          <a:xfrm>
            <a:off x="9062460" y="1433509"/>
            <a:ext cx="2158416" cy="2048578"/>
          </a:xfrm>
          <a:prstGeom prst="rect">
            <a:avLst/>
          </a:prstGeom>
          <a:solidFill>
            <a:srgbClr val="FFFFFF">
              <a:lumMod val="95000"/>
            </a:srgb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itchFamily="34" charset="0"/>
              </a:rPr>
              <a:t>Host/Pod</a:t>
            </a:r>
          </a:p>
        </p:txBody>
      </p:sp>
      <p:sp>
        <p:nvSpPr>
          <p:cNvPr id="38" name="Rectangle 15">
            <a:extLst>
              <a:ext uri="{FF2B5EF4-FFF2-40B4-BE49-F238E27FC236}">
                <a16:creationId xmlns:a16="http://schemas.microsoft.com/office/drawing/2014/main" id="{406C5FD8-78C7-4DF4-8C71-B2EB7F3D1033}"/>
              </a:ext>
            </a:extLst>
          </p:cNvPr>
          <p:cNvSpPr/>
          <p:nvPr/>
        </p:nvSpPr>
        <p:spPr bwMode="auto">
          <a:xfrm>
            <a:off x="6598285" y="1624961"/>
            <a:ext cx="2888615" cy="2619375"/>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rgbClr val="000000">
                  <a:lumMod val="65000"/>
                  <a:lumOff val="35000"/>
                </a:srgbClr>
              </a:gs>
              <a:gs pos="68000">
                <a:srgbClr val="FFFFFF">
                  <a:lumMod val="75000"/>
                </a:srgbClr>
              </a:gs>
              <a:gs pos="45000">
                <a:srgbClr val="FFFFFF">
                  <a:lumMod val="95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grpSp>
        <p:nvGrpSpPr>
          <p:cNvPr id="41" name="Group 40">
            <a:extLst>
              <a:ext uri="{FF2B5EF4-FFF2-40B4-BE49-F238E27FC236}">
                <a16:creationId xmlns:a16="http://schemas.microsoft.com/office/drawing/2014/main" id="{277EA813-66F0-4514-AF2E-2366AD41CA30}"/>
              </a:ext>
            </a:extLst>
          </p:cNvPr>
          <p:cNvGrpSpPr/>
          <p:nvPr/>
        </p:nvGrpSpPr>
        <p:grpSpPr>
          <a:xfrm>
            <a:off x="584199" y="2017712"/>
            <a:ext cx="3692526" cy="4251325"/>
            <a:chOff x="584199" y="2017712"/>
            <a:chExt cx="3692526" cy="4251325"/>
          </a:xfrm>
        </p:grpSpPr>
        <p:sp>
          <p:nvSpPr>
            <p:cNvPr id="42" name="Content Placeholder 39">
              <a:extLst>
                <a:ext uri="{FF2B5EF4-FFF2-40B4-BE49-F238E27FC236}">
                  <a16:creationId xmlns:a16="http://schemas.microsoft.com/office/drawing/2014/main" id="{C7DC6D29-4371-46BC-A7D0-1B9C80575A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Stateful, objects of storage and compute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endParaRPr>
            </a:p>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Dapr Actor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Distribution and failover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Turn-based concurrency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 management</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Timers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Reminders</a:t>
              </a:r>
            </a:p>
          </p:txBody>
        </p:sp>
        <p:sp>
          <p:nvSpPr>
            <p:cNvPr id="43" name="Freeform: Shape 42">
              <a:extLst>
                <a:ext uri="{FF2B5EF4-FFF2-40B4-BE49-F238E27FC236}">
                  <a16:creationId xmlns:a16="http://schemas.microsoft.com/office/drawing/2014/main" id="{6CB2887B-AE2A-448D-99F2-C31DAFBDB7BD}"/>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44" name="Freeform: Shape 43">
              <a:extLst>
                <a:ext uri="{FF2B5EF4-FFF2-40B4-BE49-F238E27FC236}">
                  <a16:creationId xmlns:a16="http://schemas.microsoft.com/office/drawing/2014/main" id="{8B106E2D-E6F8-496D-AD43-EB29CBDBEED2}"/>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45" name="Freeform: Shape 44">
              <a:extLst>
                <a:ext uri="{FF2B5EF4-FFF2-40B4-BE49-F238E27FC236}">
                  <a16:creationId xmlns:a16="http://schemas.microsoft.com/office/drawing/2014/main" id="{B49A2C9F-CE11-4770-93E9-BBCF40FEE1E2}"/>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46" name="Freeform: Shape 45">
              <a:extLst>
                <a:ext uri="{FF2B5EF4-FFF2-40B4-BE49-F238E27FC236}">
                  <a16:creationId xmlns:a16="http://schemas.microsoft.com/office/drawing/2014/main" id="{F068A9FE-37B3-4002-B0B9-FE4592210490}"/>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47" name="Freeform: Shape 46">
              <a:extLst>
                <a:ext uri="{FF2B5EF4-FFF2-40B4-BE49-F238E27FC236}">
                  <a16:creationId xmlns:a16="http://schemas.microsoft.com/office/drawing/2014/main" id="{B2B26DB6-8F3E-4AD4-9868-B6952F9F6521}"/>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grpSp>
      <p:sp>
        <p:nvSpPr>
          <p:cNvPr id="48" name="Rectangle 47">
            <a:extLst>
              <a:ext uri="{FF2B5EF4-FFF2-40B4-BE49-F238E27FC236}">
                <a16:creationId xmlns:a16="http://schemas.microsoft.com/office/drawing/2014/main" id="{7CB431E5-98C2-4DF6-B8A7-BA449073BE2E}"/>
              </a:ext>
            </a:extLst>
          </p:cNvPr>
          <p:cNvSpPr/>
          <p:nvPr/>
        </p:nvSpPr>
        <p:spPr bwMode="auto">
          <a:xfrm>
            <a:off x="9079338" y="3636256"/>
            <a:ext cx="2158416" cy="2048578"/>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defRPr/>
            </a:pPr>
            <a:r>
              <a:rPr lang="en-US" sz="1600" b="1" kern="0" dirty="0">
                <a:solidFill>
                  <a:srgbClr val="000000"/>
                </a:solidFill>
                <a:latin typeface="Cambria" panose="02040503050406030204" pitchFamily="18" charset="0"/>
                <a:ea typeface="Cambria" panose="02040503050406030204" pitchFamily="18" charset="0"/>
                <a:cs typeface="Segoe UI" pitchFamily="34" charset="0"/>
              </a:rPr>
              <a:t>Host/Pod</a:t>
            </a:r>
          </a:p>
        </p:txBody>
      </p:sp>
      <p:sp>
        <p:nvSpPr>
          <p:cNvPr id="49" name="Oval 48">
            <a:extLst>
              <a:ext uri="{FF2B5EF4-FFF2-40B4-BE49-F238E27FC236}">
                <a16:creationId xmlns:a16="http://schemas.microsoft.com/office/drawing/2014/main" id="{CD9DE6E2-16EC-4513-8A78-08EFEAC4AF39}"/>
              </a:ext>
            </a:extLst>
          </p:cNvPr>
          <p:cNvSpPr/>
          <p:nvPr/>
        </p:nvSpPr>
        <p:spPr bwMode="auto">
          <a:xfrm>
            <a:off x="10754918" y="519834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0" name="Oval 49">
            <a:extLst>
              <a:ext uri="{FF2B5EF4-FFF2-40B4-BE49-F238E27FC236}">
                <a16:creationId xmlns:a16="http://schemas.microsoft.com/office/drawing/2014/main" id="{DC67B15B-1C03-4075-B73B-A359D1C0F2DF}"/>
              </a:ext>
            </a:extLst>
          </p:cNvPr>
          <p:cNvSpPr/>
          <p:nvPr/>
        </p:nvSpPr>
        <p:spPr bwMode="auto">
          <a:xfrm>
            <a:off x="10428716" y="42681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1" name="Oval 50">
            <a:extLst>
              <a:ext uri="{FF2B5EF4-FFF2-40B4-BE49-F238E27FC236}">
                <a16:creationId xmlns:a16="http://schemas.microsoft.com/office/drawing/2014/main" id="{34C5E80F-06E6-4D65-8E08-369CC7CF1659}"/>
              </a:ext>
            </a:extLst>
          </p:cNvPr>
          <p:cNvSpPr/>
          <p:nvPr/>
        </p:nvSpPr>
        <p:spPr bwMode="auto">
          <a:xfrm>
            <a:off x="9517723" y="4725171"/>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2" name="Oval 51">
            <a:extLst>
              <a:ext uri="{FF2B5EF4-FFF2-40B4-BE49-F238E27FC236}">
                <a16:creationId xmlns:a16="http://schemas.microsoft.com/office/drawing/2014/main" id="{0EAE9C2E-D0C7-49ED-A063-3DE53D13281A}"/>
              </a:ext>
            </a:extLst>
          </p:cNvPr>
          <p:cNvSpPr/>
          <p:nvPr/>
        </p:nvSpPr>
        <p:spPr bwMode="auto">
          <a:xfrm>
            <a:off x="10320174" y="48555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3" name="Oval 52">
            <a:extLst>
              <a:ext uri="{FF2B5EF4-FFF2-40B4-BE49-F238E27FC236}">
                <a16:creationId xmlns:a16="http://schemas.microsoft.com/office/drawing/2014/main" id="{6C20CC20-B69D-43C6-9034-204F45796A19}"/>
              </a:ext>
            </a:extLst>
          </p:cNvPr>
          <p:cNvSpPr/>
          <p:nvPr/>
        </p:nvSpPr>
        <p:spPr bwMode="auto">
          <a:xfrm>
            <a:off x="9614497" y="4237369"/>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4" name="Oval 53">
            <a:extLst>
              <a:ext uri="{FF2B5EF4-FFF2-40B4-BE49-F238E27FC236}">
                <a16:creationId xmlns:a16="http://schemas.microsoft.com/office/drawing/2014/main" id="{C7962592-27AB-4837-8834-0D592CDB7CF1}"/>
              </a:ext>
            </a:extLst>
          </p:cNvPr>
          <p:cNvSpPr/>
          <p:nvPr/>
        </p:nvSpPr>
        <p:spPr bwMode="auto">
          <a:xfrm>
            <a:off x="10370064" y="1568553"/>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5" name="Oval 54">
            <a:extLst>
              <a:ext uri="{FF2B5EF4-FFF2-40B4-BE49-F238E27FC236}">
                <a16:creationId xmlns:a16="http://schemas.microsoft.com/office/drawing/2014/main" id="{CA0D8E70-3C43-4DF2-AF4A-E4B8A0D3B818}"/>
              </a:ext>
            </a:extLst>
          </p:cNvPr>
          <p:cNvSpPr/>
          <p:nvPr/>
        </p:nvSpPr>
        <p:spPr bwMode="auto">
          <a:xfrm>
            <a:off x="9928704" y="190600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6" name="Oval 55">
            <a:extLst>
              <a:ext uri="{FF2B5EF4-FFF2-40B4-BE49-F238E27FC236}">
                <a16:creationId xmlns:a16="http://schemas.microsoft.com/office/drawing/2014/main" id="{CC714BF1-F3B3-4A8D-B512-05ABCB1991FA}"/>
              </a:ext>
            </a:extLst>
          </p:cNvPr>
          <p:cNvSpPr/>
          <p:nvPr/>
        </p:nvSpPr>
        <p:spPr bwMode="auto">
          <a:xfrm>
            <a:off x="10821425" y="2554222"/>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7" name="Oval 56">
            <a:extLst>
              <a:ext uri="{FF2B5EF4-FFF2-40B4-BE49-F238E27FC236}">
                <a16:creationId xmlns:a16="http://schemas.microsoft.com/office/drawing/2014/main" id="{7371B8F9-C1FC-4C67-86F7-17BF86505307}"/>
              </a:ext>
            </a:extLst>
          </p:cNvPr>
          <p:cNvSpPr/>
          <p:nvPr/>
        </p:nvSpPr>
        <p:spPr bwMode="auto">
          <a:xfrm>
            <a:off x="9248990" y="24001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8" name="Oval 57">
            <a:extLst>
              <a:ext uri="{FF2B5EF4-FFF2-40B4-BE49-F238E27FC236}">
                <a16:creationId xmlns:a16="http://schemas.microsoft.com/office/drawing/2014/main" id="{5AC6C7B4-26F3-4501-914B-84D4E28502CF}"/>
              </a:ext>
            </a:extLst>
          </p:cNvPr>
          <p:cNvSpPr/>
          <p:nvPr/>
        </p:nvSpPr>
        <p:spPr bwMode="auto">
          <a:xfrm>
            <a:off x="9897445" y="2699586"/>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59" name="Oval 58">
            <a:extLst>
              <a:ext uri="{FF2B5EF4-FFF2-40B4-BE49-F238E27FC236}">
                <a16:creationId xmlns:a16="http://schemas.microsoft.com/office/drawing/2014/main" id="{88480F86-E45D-4185-BBED-07714855F6D4}"/>
              </a:ext>
            </a:extLst>
          </p:cNvPr>
          <p:cNvSpPr/>
          <p:nvPr/>
        </p:nvSpPr>
        <p:spPr bwMode="auto">
          <a:xfrm>
            <a:off x="9217792" y="2855175"/>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60" name="Oval 59">
            <a:extLst>
              <a:ext uri="{FF2B5EF4-FFF2-40B4-BE49-F238E27FC236}">
                <a16:creationId xmlns:a16="http://schemas.microsoft.com/office/drawing/2014/main" id="{B874DF1C-E34B-4517-B068-D3BFC7DA1D7F}"/>
              </a:ext>
            </a:extLst>
          </p:cNvPr>
          <p:cNvSpPr/>
          <p:nvPr/>
        </p:nvSpPr>
        <p:spPr bwMode="auto">
          <a:xfrm>
            <a:off x="10294349" y="215593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grpSp>
        <p:nvGrpSpPr>
          <p:cNvPr id="61" name="Group 60">
            <a:extLst>
              <a:ext uri="{FF2B5EF4-FFF2-40B4-BE49-F238E27FC236}">
                <a16:creationId xmlns:a16="http://schemas.microsoft.com/office/drawing/2014/main" id="{90B879E7-A00E-49AA-AF0E-1C6DBA82257A}"/>
              </a:ext>
            </a:extLst>
          </p:cNvPr>
          <p:cNvGrpSpPr/>
          <p:nvPr/>
        </p:nvGrpSpPr>
        <p:grpSpPr>
          <a:xfrm>
            <a:off x="5377434" y="2048708"/>
            <a:ext cx="3034157" cy="2943754"/>
            <a:chOff x="5833854" y="1190095"/>
            <a:chExt cx="3034157" cy="2943754"/>
          </a:xfrm>
          <a:solidFill>
            <a:srgbClr val="FFC000"/>
          </a:solidFill>
        </p:grpSpPr>
        <p:sp>
          <p:nvSpPr>
            <p:cNvPr id="62" name="Oval 61">
              <a:extLst>
                <a:ext uri="{FF2B5EF4-FFF2-40B4-BE49-F238E27FC236}">
                  <a16:creationId xmlns:a16="http://schemas.microsoft.com/office/drawing/2014/main" id="{6A8B759E-D0E3-4181-ADFE-7597BAEC40A0}"/>
                </a:ext>
              </a:extLst>
            </p:cNvPr>
            <p:cNvSpPr/>
            <p:nvPr/>
          </p:nvSpPr>
          <p:spPr bwMode="auto">
            <a:xfrm>
              <a:off x="5833854" y="1190095"/>
              <a:ext cx="3034157" cy="2943754"/>
            </a:xfrm>
            <a:prstGeom prst="ellipse">
              <a:avLst/>
            </a:prstGeom>
            <a:gradFill>
              <a:gsLst>
                <a:gs pos="100000">
                  <a:srgbClr val="9BF00B"/>
                </a:gs>
                <a:gs pos="59000">
                  <a:srgbClr val="50E6FF"/>
                </a:gs>
                <a:gs pos="16000">
                  <a:srgbClr val="0078D4"/>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Video Game Enemy</a:t>
              </a:r>
            </a:p>
          </p:txBody>
        </p:sp>
        <p:sp>
          <p:nvSpPr>
            <p:cNvPr id="63" name="TextBox 62">
              <a:extLst>
                <a:ext uri="{FF2B5EF4-FFF2-40B4-BE49-F238E27FC236}">
                  <a16:creationId xmlns:a16="http://schemas.microsoft.com/office/drawing/2014/main" id="{117E5544-337C-43A5-814B-E9C8AC20F215}"/>
                </a:ext>
              </a:extLst>
            </p:cNvPr>
            <p:cNvSpPr txBox="1"/>
            <p:nvPr/>
          </p:nvSpPr>
          <p:spPr>
            <a:xfrm>
              <a:off x="6141258" y="2569533"/>
              <a:ext cx="685800" cy="646331"/>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X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Y pos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Z pos</a:t>
              </a:r>
            </a:p>
          </p:txBody>
        </p:sp>
        <p:sp>
          <p:nvSpPr>
            <p:cNvPr id="64" name="TextBox 63">
              <a:extLst>
                <a:ext uri="{FF2B5EF4-FFF2-40B4-BE49-F238E27FC236}">
                  <a16:creationId xmlns:a16="http://schemas.microsoft.com/office/drawing/2014/main" id="{FAD7DD0F-16E3-4DC4-9F26-538089EA83A0}"/>
                </a:ext>
              </a:extLst>
            </p:cNvPr>
            <p:cNvSpPr txBox="1"/>
            <p:nvPr/>
          </p:nvSpPr>
          <p:spPr>
            <a:xfrm>
              <a:off x="7597140" y="2463587"/>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Difficulty</a:t>
              </a:r>
            </a:p>
          </p:txBody>
        </p:sp>
        <p:sp>
          <p:nvSpPr>
            <p:cNvPr id="65" name="TextBox 64">
              <a:extLst>
                <a:ext uri="{FF2B5EF4-FFF2-40B4-BE49-F238E27FC236}">
                  <a16:creationId xmlns:a16="http://schemas.microsoft.com/office/drawing/2014/main" id="{DE5AA3AB-2EFE-4E8C-A6C1-A7990DEA3D76}"/>
                </a:ext>
              </a:extLst>
            </p:cNvPr>
            <p:cNvSpPr txBox="1"/>
            <p:nvPr/>
          </p:nvSpPr>
          <p:spPr>
            <a:xfrm>
              <a:off x="7597140" y="3138279"/>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Weapons</a:t>
              </a:r>
            </a:p>
          </p:txBody>
        </p:sp>
        <p:sp>
          <p:nvSpPr>
            <p:cNvPr id="66" name="TextBox 65">
              <a:extLst>
                <a:ext uri="{FF2B5EF4-FFF2-40B4-BE49-F238E27FC236}">
                  <a16:creationId xmlns:a16="http://schemas.microsoft.com/office/drawing/2014/main" id="{0AFB259E-73A3-49AF-A0DA-E089FA93C8DE}"/>
                </a:ext>
              </a:extLst>
            </p:cNvPr>
            <p:cNvSpPr txBox="1"/>
            <p:nvPr/>
          </p:nvSpPr>
          <p:spPr>
            <a:xfrm>
              <a:off x="6931382" y="3475624"/>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Attack( )</a:t>
              </a:r>
            </a:p>
          </p:txBody>
        </p:sp>
        <p:sp>
          <p:nvSpPr>
            <p:cNvPr id="67" name="TextBox 66">
              <a:extLst>
                <a:ext uri="{FF2B5EF4-FFF2-40B4-BE49-F238E27FC236}">
                  <a16:creationId xmlns:a16="http://schemas.microsoft.com/office/drawing/2014/main" id="{8B92C85C-8E26-4654-8FA3-335A01DF4813}"/>
                </a:ext>
              </a:extLst>
            </p:cNvPr>
            <p:cNvSpPr txBox="1"/>
            <p:nvPr/>
          </p:nvSpPr>
          <p:spPr>
            <a:xfrm>
              <a:off x="6931382" y="2800933"/>
              <a:ext cx="839102" cy="215444"/>
            </a:xfrm>
            <a:prstGeom prst="rect">
              <a:avLst/>
            </a:prstGeom>
            <a:noFill/>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2917">
                        <a:srgbClr val="000000"/>
                      </a:gs>
                      <a:gs pos="30000">
                        <a:srgbClr val="000000"/>
                      </a:gs>
                    </a:gsLst>
                    <a:lin ang="5400000" scaled="0"/>
                  </a:gradFill>
                  <a:effectLst/>
                  <a:uLnTx/>
                  <a:uFillTx/>
                  <a:latin typeface="Cambria" panose="02040503050406030204" pitchFamily="18" charset="0"/>
                  <a:ea typeface="Cambria" panose="02040503050406030204" pitchFamily="18" charset="0"/>
                </a:rPr>
                <a:t>Spawn( )</a:t>
              </a:r>
            </a:p>
          </p:txBody>
        </p:sp>
      </p:grpSp>
      <p:sp>
        <p:nvSpPr>
          <p:cNvPr id="68" name="Oval 67">
            <a:extLst>
              <a:ext uri="{FF2B5EF4-FFF2-40B4-BE49-F238E27FC236}">
                <a16:creationId xmlns:a16="http://schemas.microsoft.com/office/drawing/2014/main" id="{DB8139CA-4930-4CC4-A87F-AFC19C27F006}"/>
              </a:ext>
            </a:extLst>
          </p:cNvPr>
          <p:cNvSpPr/>
          <p:nvPr/>
        </p:nvSpPr>
        <p:spPr bwMode="auto">
          <a:xfrm>
            <a:off x="9258283" y="1605964"/>
            <a:ext cx="241246" cy="234058"/>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sp>
        <p:nvSpPr>
          <p:cNvPr id="69" name="Rectangle 68">
            <a:extLst>
              <a:ext uri="{FF2B5EF4-FFF2-40B4-BE49-F238E27FC236}">
                <a16:creationId xmlns:a16="http://schemas.microsoft.com/office/drawing/2014/main" id="{A0C57592-C0E6-4B7C-86E5-67F4E24B5D5A}"/>
              </a:ext>
            </a:extLst>
          </p:cNvPr>
          <p:cNvSpPr/>
          <p:nvPr/>
        </p:nvSpPr>
        <p:spPr>
          <a:xfrm>
            <a:off x="5579530" y="6110152"/>
            <a:ext cx="5609175"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Virtually identical to Service Fabric Reliable Actors</a:t>
            </a:r>
          </a:p>
        </p:txBody>
      </p:sp>
      <p:pic>
        <p:nvPicPr>
          <p:cNvPr id="75" name="Graphic 74">
            <a:extLst>
              <a:ext uri="{FF2B5EF4-FFF2-40B4-BE49-F238E27FC236}">
                <a16:creationId xmlns:a16="http://schemas.microsoft.com/office/drawing/2014/main" id="{2C0ED086-A8F3-4E76-8A9E-A874A56A483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sp>
        <p:nvSpPr>
          <p:cNvPr id="76" name="Title 75">
            <a:extLst>
              <a:ext uri="{FF2B5EF4-FFF2-40B4-BE49-F238E27FC236}">
                <a16:creationId xmlns:a16="http://schemas.microsoft.com/office/drawing/2014/main" id="{E9F68011-6E28-474C-850A-7025702CE092}"/>
              </a:ext>
            </a:extLst>
          </p:cNvPr>
          <p:cNvSpPr>
            <a:spLocks noGrp="1"/>
          </p:cNvSpPr>
          <p:nvPr>
            <p:ph type="title"/>
          </p:nvPr>
        </p:nvSpPr>
        <p:spPr>
          <a:xfrm>
            <a:off x="1236133" y="457200"/>
            <a:ext cx="10370650" cy="553998"/>
          </a:xfrm>
        </p:spPr>
        <p:txBody>
          <a:bodyPr/>
          <a:lstStyle/>
          <a:p>
            <a:r>
              <a:rPr lang="en-US" b="1" dirty="0">
                <a:latin typeface="Cambria" panose="02040503050406030204" pitchFamily="18" charset="0"/>
                <a:ea typeface="Cambria" panose="02040503050406030204" pitchFamily="18" charset="0"/>
              </a:rPr>
              <a:t>Virtual Actors</a:t>
            </a:r>
          </a:p>
        </p:txBody>
      </p:sp>
    </p:spTree>
    <p:extLst>
      <p:ext uri="{BB962C8B-B14F-4D97-AF65-F5344CB8AC3E}">
        <p14:creationId xmlns:p14="http://schemas.microsoft.com/office/powerpoint/2010/main" val="89626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200"/>
                                  </p:stCondLst>
                                  <p:childTnLst>
                                    <p:animMotion origin="layout" path="M 1.04167E-6 3.33333E-6 L 1.04167E-6 0.03773 " pathEditMode="relative" rAng="0" ptsTypes="AA">
                                      <p:cBhvr>
                                        <p:cTn id="9" dur="750" spd="-100000" fill="hold"/>
                                        <p:tgtEl>
                                          <p:spTgt spid="41"/>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2" presetClass="path" presetSubtype="0" decel="100000" fill="hold" nodeType="withEffect">
                                  <p:stCondLst>
                                    <p:cond delay="0"/>
                                  </p:stCondLst>
                                  <p:childTnLst>
                                    <p:animMotion origin="layout" path="M -4.79167E-6 4.07407E-6 L -4.79167E-6 0.03773 " pathEditMode="relative" rAng="0" ptsTypes="AA">
                                      <p:cBhvr>
                                        <p:cTn id="16" dur="750" spd="-100000" fill="hold"/>
                                        <p:tgtEl>
                                          <p:spTgt spid="61"/>
                                        </p:tgtEl>
                                        <p:attrNameLst>
                                          <p:attrName>ppt_x</p:attrName>
                                          <p:attrName>ppt_y</p:attrName>
                                        </p:attrNameLst>
                                      </p:cBhvr>
                                      <p:rCtr x="0" y="1875"/>
                                    </p:animMotion>
                                  </p:childTnLst>
                                </p:cTn>
                              </p:par>
                              <p:par>
                                <p:cTn id="17" presetID="10" presetClass="entr" presetSubtype="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200"/>
                                  </p:stCondLst>
                                  <p:childTnLst>
                                    <p:animMotion origin="layout" path="M -8.33333E-7 -3.33333E-6 L -8.33333E-7 0.03773 " pathEditMode="relative" rAng="0" ptsTypes="AA">
                                      <p:cBhvr>
                                        <p:cTn id="21" dur="750" spd="-100000" fill="hold"/>
                                        <p:tgtEl>
                                          <p:spTgt spid="37"/>
                                        </p:tgtEl>
                                        <p:attrNameLst>
                                          <p:attrName>ppt_x</p:attrName>
                                          <p:attrName>ppt_y</p:attrName>
                                        </p:attrNameLst>
                                      </p:cBhvr>
                                      <p:rCtr x="0" y="1875"/>
                                    </p:animMotion>
                                  </p:childTnLst>
                                </p:cTn>
                              </p:par>
                              <p:par>
                                <p:cTn id="22" presetID="22" presetClass="entr" presetSubtype="4" fill="hold" grpId="0" nodeType="withEffect">
                                  <p:stCondLst>
                                    <p:cond delay="20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grpId="1" nodeType="withEffect">
                                  <p:stCondLst>
                                    <p:cond delay="0"/>
                                  </p:stCondLst>
                                  <p:childTnLst>
                                    <p:animMotion origin="layout" path="M -3.125E-6 3.7037E-7 L -3.125E-6 0.03773 " pathEditMode="relative" rAng="0" ptsTypes="AA">
                                      <p:cBhvr>
                                        <p:cTn id="49" dur="750" spd="-100000" fill="hold"/>
                                        <p:tgtEl>
                                          <p:spTgt spid="48"/>
                                        </p:tgtEl>
                                        <p:attrNameLst>
                                          <p:attrName>ppt_x</p:attrName>
                                          <p:attrName>ppt_y</p:attrName>
                                        </p:attrNameLst>
                                      </p:cBhvr>
                                      <p:rCtr x="0" y="1875"/>
                                    </p:animMotion>
                                  </p:childTnLst>
                                </p:cTn>
                              </p:par>
                              <p:par>
                                <p:cTn id="50" presetID="10" presetClass="entr" presetSubtype="0" fill="hold" grpId="0" nodeType="withEffect">
                                  <p:stCondLst>
                                    <p:cond delay="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35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2" nodeType="clickEffect">
                                  <p:stCondLst>
                                    <p:cond delay="0"/>
                                  </p:stCondLst>
                                  <p:childTnLst>
                                    <p:animEffect transition="out" filter="wipe(up)">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22" presetClass="exit" presetSubtype="1" fill="hold" grpId="1" nodeType="withEffect">
                                  <p:stCondLst>
                                    <p:cond delay="0"/>
                                  </p:stCondLst>
                                  <p:childTnLst>
                                    <p:animEffect transition="out" filter="wipe(up)">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3.33333E-6 -3.33333E-6 L -0.02969 0.38959 " pathEditMode="relative" rAng="0" ptsTypes="AA">
                                      <p:cBhvr>
                                        <p:cTn id="81" dur="1250" fill="hold"/>
                                        <p:tgtEl>
                                          <p:spTgt spid="54"/>
                                        </p:tgtEl>
                                        <p:attrNameLst>
                                          <p:attrName>ppt_x</p:attrName>
                                          <p:attrName>ppt_y</p:attrName>
                                        </p:attrNameLst>
                                      </p:cBhvr>
                                      <p:rCtr x="-1484" y="19468"/>
                                    </p:animMotion>
                                  </p:childTnLst>
                                </p:cTn>
                              </p:par>
                              <p:par>
                                <p:cTn id="82" presetID="42" presetClass="path" presetSubtype="0" accel="50000" decel="50000" fill="hold" grpId="1" nodeType="withEffect">
                                  <p:stCondLst>
                                    <p:cond delay="0"/>
                                  </p:stCondLst>
                                  <p:childTnLst>
                                    <p:animMotion origin="layout" path="M -8.33333E-7 2.59259E-6 L -0.00443 0.54282 " pathEditMode="relative" rAng="0" ptsTypes="AA">
                                      <p:cBhvr>
                                        <p:cTn id="83" dur="1250" fill="hold"/>
                                        <p:tgtEl>
                                          <p:spTgt spid="68"/>
                                        </p:tgtEl>
                                        <p:attrNameLst>
                                          <p:attrName>ppt_x</p:attrName>
                                          <p:attrName>ppt_y</p:attrName>
                                        </p:attrNameLst>
                                      </p:cBhvr>
                                      <p:rCtr x="-221" y="27130"/>
                                    </p:animMotion>
                                  </p:childTnLst>
                                </p:cTn>
                              </p:par>
                              <p:par>
                                <p:cTn id="84" presetID="42" presetClass="path" presetSubtype="0" accel="50000" decel="50000" fill="hold" grpId="1" nodeType="withEffect">
                                  <p:stCondLst>
                                    <p:cond delay="0"/>
                                  </p:stCondLst>
                                  <p:childTnLst>
                                    <p:animMotion origin="layout" path="M 1.25E-6 2.59259E-6 L 0.08138 0.4199 " pathEditMode="relative" rAng="0" ptsTypes="AA">
                                      <p:cBhvr>
                                        <p:cTn id="85" dur="1250" fill="hold"/>
                                        <p:tgtEl>
                                          <p:spTgt spid="55"/>
                                        </p:tgtEl>
                                        <p:attrNameLst>
                                          <p:attrName>ppt_x</p:attrName>
                                          <p:attrName>ppt_y</p:attrName>
                                        </p:attrNameLst>
                                      </p:cBhvr>
                                      <p:rCtr x="4062" y="20995"/>
                                    </p:animMotion>
                                  </p:childTnLst>
                                </p:cTn>
                              </p:par>
                              <p:par>
                                <p:cTn id="86" presetID="42" presetClass="path" presetSubtype="0" accel="50000" decel="50000" fill="hold" grpId="1" nodeType="withEffect">
                                  <p:stCondLst>
                                    <p:cond delay="0"/>
                                  </p:stCondLst>
                                  <p:childTnLst>
                                    <p:animMotion origin="layout" path="M 3.95833E-6 -1.85185E-6 L 3.95833E-6 0.25 " pathEditMode="relative" rAng="0" ptsTypes="AA">
                                      <p:cBhvr>
                                        <p:cTn id="87" dur="1250" fill="hold"/>
                                        <p:tgtEl>
                                          <p:spTgt spid="56"/>
                                        </p:tgtEl>
                                        <p:attrNameLst>
                                          <p:attrName>ppt_x</p:attrName>
                                          <p:attrName>ppt_y</p:attrName>
                                        </p:attrNameLst>
                                      </p:cBhvr>
                                      <p:rCtr x="0" y="12500"/>
                                    </p:animMotion>
                                  </p:childTnLst>
                                </p:cTn>
                              </p:par>
                              <p:par>
                                <p:cTn id="88" presetID="42" presetClass="path" presetSubtype="0" accel="50000" decel="50000" fill="hold" grpId="1" nodeType="withEffect">
                                  <p:stCondLst>
                                    <p:cond delay="0"/>
                                  </p:stCondLst>
                                  <p:childTnLst>
                                    <p:animMotion origin="layout" path="M 4.16667E-7 1.85185E-6 L 0.00469 0.2169 " pathEditMode="relative" rAng="0" ptsTypes="AA">
                                      <p:cBhvr>
                                        <p:cTn id="89" dur="1250" fill="hold"/>
                                        <p:tgtEl>
                                          <p:spTgt spid="57"/>
                                        </p:tgtEl>
                                        <p:attrNameLst>
                                          <p:attrName>ppt_x</p:attrName>
                                          <p:attrName>ppt_y</p:attrName>
                                        </p:attrNameLst>
                                      </p:cBhvr>
                                      <p:rCtr x="234" y="10833"/>
                                    </p:animMotion>
                                  </p:childTnLst>
                                </p:cTn>
                              </p:par>
                              <p:par>
                                <p:cTn id="90" presetID="42" presetClass="path" presetSubtype="0" accel="50000" decel="50000" fill="hold" grpId="1" nodeType="withEffect">
                                  <p:stCondLst>
                                    <p:cond delay="0"/>
                                  </p:stCondLst>
                                  <p:childTnLst>
                                    <p:animMotion origin="layout" path="M -4.79167E-6 1.85185E-6 L 0.00704 0.26967 " pathEditMode="relative" rAng="0" ptsTypes="AA">
                                      <p:cBhvr>
                                        <p:cTn id="91" dur="1250" fill="hold"/>
                                        <p:tgtEl>
                                          <p:spTgt spid="58"/>
                                        </p:tgtEl>
                                        <p:attrNameLst>
                                          <p:attrName>ppt_x</p:attrName>
                                          <p:attrName>ppt_y</p:attrName>
                                        </p:attrNameLst>
                                      </p:cBhvr>
                                      <p:rCtr x="352" y="13472"/>
                                    </p:animMotion>
                                  </p:childTnLst>
                                </p:cTn>
                              </p:par>
                              <p:par>
                                <p:cTn id="92" presetID="42" presetClass="path" presetSubtype="0" accel="50000" decel="50000" fill="hold" grpId="1" nodeType="withEffect">
                                  <p:stCondLst>
                                    <p:cond delay="0"/>
                                  </p:stCondLst>
                                  <p:childTnLst>
                                    <p:animMotion origin="layout" path="M 3.125E-6 -1.48148E-6 L 0.0332 0.23889 " pathEditMode="relative" rAng="0" ptsTypes="AA">
                                      <p:cBhvr>
                                        <p:cTn id="93" dur="1250" fill="hold"/>
                                        <p:tgtEl>
                                          <p:spTgt spid="60"/>
                                        </p:tgtEl>
                                        <p:attrNameLst>
                                          <p:attrName>ppt_x</p:attrName>
                                          <p:attrName>ppt_y</p:attrName>
                                        </p:attrNameLst>
                                      </p:cBhvr>
                                      <p:rCtr x="1654" y="11944"/>
                                    </p:animMotion>
                                  </p:childTnLst>
                                </p:cTn>
                              </p:par>
                              <p:par>
                                <p:cTn id="94" presetID="42" presetClass="path" presetSubtype="0" accel="50000" decel="50000" fill="hold" grpId="1" nodeType="withEffect">
                                  <p:stCondLst>
                                    <p:cond delay="0"/>
                                  </p:stCondLst>
                                  <p:childTnLst>
                                    <p:animMotion origin="layout" path="M 4.58333E-6 -3.33333E-6 L 0.00533 0.23264 " pathEditMode="relative" rAng="0" ptsTypes="AA">
                                      <p:cBhvr>
                                        <p:cTn id="95" dur="1250" fill="hold"/>
                                        <p:tgtEl>
                                          <p:spTgt spid="59"/>
                                        </p:tgtEl>
                                        <p:attrNameLst>
                                          <p:attrName>ppt_x</p:attrName>
                                          <p:attrName>ppt_y</p:attrName>
                                        </p:attrNameLst>
                                      </p:cBhvr>
                                      <p:rCtr x="260" y="11620"/>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48" grpId="0" animBg="1"/>
      <p:bldP spid="48" grpId="1" animBg="1"/>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8" grpId="0" animBg="1"/>
      <p:bldP spid="68" grpId="1" animBg="1"/>
      <p:bldP spid="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D3FCAF9-9B74-4561-9FE8-4FC726D61752}"/>
              </a:ext>
            </a:extLst>
          </p:cNvPr>
          <p:cNvGrpSpPr/>
          <p:nvPr/>
        </p:nvGrpSpPr>
        <p:grpSpPr>
          <a:xfrm>
            <a:off x="9094094" y="-92807"/>
            <a:ext cx="2894706" cy="3377152"/>
            <a:chOff x="9272082" y="-563899"/>
            <a:chExt cx="3774867" cy="4404005"/>
          </a:xfrm>
        </p:grpSpPr>
        <p:pic>
          <p:nvPicPr>
            <p:cNvPr id="61" name="Graphic 60">
              <a:extLst>
                <a:ext uri="{FF2B5EF4-FFF2-40B4-BE49-F238E27FC236}">
                  <a16:creationId xmlns:a16="http://schemas.microsoft.com/office/drawing/2014/main" id="{A872D626-EDD1-4393-9C8E-3D9668FE63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2" y="-563899"/>
              <a:ext cx="3774867" cy="4404005"/>
            </a:xfrm>
            <a:prstGeom prst="rect">
              <a:avLst/>
            </a:prstGeom>
          </p:spPr>
        </p:pic>
        <p:grpSp>
          <p:nvGrpSpPr>
            <p:cNvPr id="53" name="Group 52">
              <a:extLst>
                <a:ext uri="{FF2B5EF4-FFF2-40B4-BE49-F238E27FC236}">
                  <a16:creationId xmlns:a16="http://schemas.microsoft.com/office/drawing/2014/main" id="{09A1645E-6332-4F50-99D3-FCF51B7080B7}"/>
                </a:ext>
              </a:extLst>
            </p:cNvPr>
            <p:cNvGrpSpPr/>
            <p:nvPr/>
          </p:nvGrpSpPr>
          <p:grpSpPr>
            <a:xfrm>
              <a:off x="9475884" y="864057"/>
              <a:ext cx="974448" cy="1136856"/>
              <a:chOff x="9475884" y="864057"/>
              <a:chExt cx="974448" cy="1136856"/>
            </a:xfrm>
          </p:grpSpPr>
          <p:pic>
            <p:nvPicPr>
              <p:cNvPr id="25" name="Graphic 24">
                <a:extLst>
                  <a:ext uri="{FF2B5EF4-FFF2-40B4-BE49-F238E27FC236}">
                    <a16:creationId xmlns:a16="http://schemas.microsoft.com/office/drawing/2014/main" id="{5E7CA629-DC58-46CA-8875-35E03EE2B5A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5884" y="864057"/>
                <a:ext cx="974448" cy="1136856"/>
              </a:xfrm>
              <a:prstGeom prst="rect">
                <a:avLst/>
              </a:prstGeom>
            </p:spPr>
          </p:pic>
          <p:sp>
            <p:nvSpPr>
              <p:cNvPr id="26" name="TextBox 25">
                <a:extLst>
                  <a:ext uri="{FF2B5EF4-FFF2-40B4-BE49-F238E27FC236}">
                    <a16:creationId xmlns:a16="http://schemas.microsoft.com/office/drawing/2014/main" id="{A0622E03-8F95-41B0-A9B5-3FD3F4A598AD}"/>
                  </a:ext>
                </a:extLst>
              </p:cNvPr>
              <p:cNvSpPr txBox="1"/>
              <p:nvPr/>
            </p:nvSpPr>
            <p:spPr>
              <a:xfrm>
                <a:off x="9597360" y="1281967"/>
                <a:ext cx="676207"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A</a:t>
                </a:r>
              </a:p>
            </p:txBody>
          </p:sp>
        </p:grpSp>
        <p:grpSp>
          <p:nvGrpSpPr>
            <p:cNvPr id="36" name="Group 35">
              <a:extLst>
                <a:ext uri="{FF2B5EF4-FFF2-40B4-BE49-F238E27FC236}">
                  <a16:creationId xmlns:a16="http://schemas.microsoft.com/office/drawing/2014/main" id="{756B2270-9C3A-497E-AF01-79AA1053B919}"/>
                </a:ext>
              </a:extLst>
            </p:cNvPr>
            <p:cNvGrpSpPr/>
            <p:nvPr/>
          </p:nvGrpSpPr>
          <p:grpSpPr>
            <a:xfrm>
              <a:off x="10058048" y="1917615"/>
              <a:ext cx="974446" cy="1136854"/>
              <a:chOff x="7221161" y="1954650"/>
              <a:chExt cx="1400539" cy="1633964"/>
            </a:xfrm>
          </p:grpSpPr>
          <p:pic>
            <p:nvPicPr>
              <p:cNvPr id="37" name="Graphic 36">
                <a:extLst>
                  <a:ext uri="{FF2B5EF4-FFF2-40B4-BE49-F238E27FC236}">
                    <a16:creationId xmlns:a16="http://schemas.microsoft.com/office/drawing/2014/main" id="{06D7F327-9B8E-413B-B88B-ECD897CFD9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38" name="TextBox 37">
                <a:extLst>
                  <a:ext uri="{FF2B5EF4-FFF2-40B4-BE49-F238E27FC236}">
                    <a16:creationId xmlns:a16="http://schemas.microsoft.com/office/drawing/2014/main" id="{5EB3BB59-23E7-445F-B3D1-E5F735000277}"/>
                  </a:ext>
                </a:extLst>
              </p:cNvPr>
              <p:cNvSpPr txBox="1"/>
              <p:nvPr/>
            </p:nvSpPr>
            <p:spPr>
              <a:xfrm>
                <a:off x="7409573" y="2570350"/>
                <a:ext cx="947853" cy="346116"/>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C</a:t>
                </a:r>
              </a:p>
            </p:txBody>
          </p:sp>
        </p:grpSp>
        <p:sp>
          <p:nvSpPr>
            <p:cNvPr id="41" name="TextBox 40">
              <a:extLst>
                <a:ext uri="{FF2B5EF4-FFF2-40B4-BE49-F238E27FC236}">
                  <a16:creationId xmlns:a16="http://schemas.microsoft.com/office/drawing/2014/main" id="{955FC658-FC3F-4890-B9C5-934B2F88EE3C}"/>
                </a:ext>
              </a:extLst>
            </p:cNvPr>
            <p:cNvSpPr txBox="1"/>
            <p:nvPr/>
          </p:nvSpPr>
          <p:spPr>
            <a:xfrm>
              <a:off x="10665202" y="947450"/>
              <a:ext cx="750877" cy="1003396"/>
            </a:xfrm>
            <a:prstGeom prst="rect">
              <a:avLst/>
            </a:prstGeom>
            <a:noFill/>
          </p:spPr>
          <p:txBody>
            <a:bodyPr wrap="none" lIns="0" tIns="0" rIns="0" bIns="0" rtlCol="0" anchor="ctr">
              <a:spAutoFit/>
            </a:bodyPr>
            <a:lstStyle/>
            <a:p>
              <a:pPr algn="ctr"/>
              <a:r>
                <a:rPr lang="en-US" b="1" dirty="0">
                  <a:solidFill>
                    <a:srgbClr val="202192"/>
                  </a:solidFill>
                  <a:latin typeface="Cambria" panose="02040503050406030204" pitchFamily="18" charset="0"/>
                  <a:ea typeface="Cambria" panose="02040503050406030204" pitchFamily="18" charset="0"/>
                </a:rPr>
                <a:t>My</a:t>
              </a:r>
            </a:p>
            <a:p>
              <a:pPr algn="ctr"/>
              <a:r>
                <a:rPr lang="en-US" b="1" dirty="0">
                  <a:solidFill>
                    <a:srgbClr val="202192"/>
                  </a:solidFill>
                  <a:latin typeface="Cambria" panose="02040503050406030204" pitchFamily="18" charset="0"/>
                  <a:ea typeface="Cambria" panose="02040503050406030204" pitchFamily="18" charset="0"/>
                </a:rPr>
                <a:t>Actor</a:t>
              </a:r>
            </a:p>
            <a:p>
              <a:pPr algn="ctr"/>
              <a:r>
                <a:rPr lang="en-US" sz="1400" b="1" dirty="0">
                  <a:solidFill>
                    <a:srgbClr val="202192"/>
                  </a:solidFill>
                  <a:latin typeface="Cambria" panose="02040503050406030204" pitchFamily="18" charset="0"/>
                  <a:ea typeface="Cambria" panose="02040503050406030204" pitchFamily="18" charset="0"/>
                </a:rPr>
                <a:t>Pod 1</a:t>
              </a:r>
            </a:p>
          </p:txBody>
        </p:sp>
        <p:grpSp>
          <p:nvGrpSpPr>
            <p:cNvPr id="57" name="Group 56">
              <a:extLst>
                <a:ext uri="{FF2B5EF4-FFF2-40B4-BE49-F238E27FC236}">
                  <a16:creationId xmlns:a16="http://schemas.microsoft.com/office/drawing/2014/main" id="{BC49DDE9-54E6-4BFF-A685-553856052A3A}"/>
                </a:ext>
              </a:extLst>
            </p:cNvPr>
            <p:cNvGrpSpPr/>
            <p:nvPr/>
          </p:nvGrpSpPr>
          <p:grpSpPr>
            <a:xfrm>
              <a:off x="10058043" y="-106371"/>
              <a:ext cx="974448" cy="1136856"/>
              <a:chOff x="10058043" y="-106371"/>
              <a:chExt cx="974448" cy="1136856"/>
            </a:xfrm>
          </p:grpSpPr>
          <p:pic>
            <p:nvPicPr>
              <p:cNvPr id="47" name="Graphic 46">
                <a:extLst>
                  <a:ext uri="{FF2B5EF4-FFF2-40B4-BE49-F238E27FC236}">
                    <a16:creationId xmlns:a16="http://schemas.microsoft.com/office/drawing/2014/main" id="{EBAFA246-0DEF-42EC-BDFE-63D89E626F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8043" y="-106371"/>
                <a:ext cx="974448" cy="1136856"/>
              </a:xfrm>
              <a:prstGeom prst="rect">
                <a:avLst/>
              </a:prstGeom>
            </p:spPr>
          </p:pic>
          <p:sp>
            <p:nvSpPr>
              <p:cNvPr id="48" name="TextBox 47">
                <a:extLst>
                  <a:ext uri="{FF2B5EF4-FFF2-40B4-BE49-F238E27FC236}">
                    <a16:creationId xmlns:a16="http://schemas.microsoft.com/office/drawing/2014/main" id="{65090BCF-7E0A-4DB2-904D-D512D90FBE75}"/>
                  </a:ext>
                </a:extLst>
              </p:cNvPr>
              <p:cNvSpPr txBox="1"/>
              <p:nvPr/>
            </p:nvSpPr>
            <p:spPr>
              <a:xfrm>
                <a:off x="10179519" y="311539"/>
                <a:ext cx="676207"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B</a:t>
                </a:r>
              </a:p>
            </p:txBody>
          </p:sp>
        </p:grpSp>
        <p:grpSp>
          <p:nvGrpSpPr>
            <p:cNvPr id="60" name="Group 59">
              <a:extLst>
                <a:ext uri="{FF2B5EF4-FFF2-40B4-BE49-F238E27FC236}">
                  <a16:creationId xmlns:a16="http://schemas.microsoft.com/office/drawing/2014/main" id="{C9CD97E5-E345-42DF-9ADF-C09659FFB300}"/>
                </a:ext>
              </a:extLst>
            </p:cNvPr>
            <p:cNvGrpSpPr/>
            <p:nvPr/>
          </p:nvGrpSpPr>
          <p:grpSpPr>
            <a:xfrm>
              <a:off x="11139749" y="1924090"/>
              <a:ext cx="974448" cy="1136856"/>
              <a:chOff x="11139749" y="1924090"/>
              <a:chExt cx="974448" cy="1136856"/>
            </a:xfrm>
          </p:grpSpPr>
          <p:pic>
            <p:nvPicPr>
              <p:cNvPr id="21" name="Graphic 20">
                <a:extLst>
                  <a:ext uri="{FF2B5EF4-FFF2-40B4-BE49-F238E27FC236}">
                    <a16:creationId xmlns:a16="http://schemas.microsoft.com/office/drawing/2014/main" id="{2F62BD01-741F-4E4A-9B48-D94FCBA0C3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39749" y="1924090"/>
                <a:ext cx="974448" cy="1136856"/>
              </a:xfrm>
              <a:prstGeom prst="rect">
                <a:avLst/>
              </a:prstGeom>
            </p:spPr>
          </p:pic>
          <p:sp>
            <p:nvSpPr>
              <p:cNvPr id="30" name="TextBox 29">
                <a:extLst>
                  <a:ext uri="{FF2B5EF4-FFF2-40B4-BE49-F238E27FC236}">
                    <a16:creationId xmlns:a16="http://schemas.microsoft.com/office/drawing/2014/main" id="{3E062A31-FB45-448C-B5AF-9BC99CF0065A}"/>
                  </a:ext>
                </a:extLst>
              </p:cNvPr>
              <p:cNvSpPr txBox="1"/>
              <p:nvPr/>
            </p:nvSpPr>
            <p:spPr>
              <a:xfrm>
                <a:off x="11271675" y="2342000"/>
                <a:ext cx="655303"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F</a:t>
                </a:r>
              </a:p>
            </p:txBody>
          </p:sp>
        </p:grpSp>
        <p:grpSp>
          <p:nvGrpSpPr>
            <p:cNvPr id="59" name="Group 58">
              <a:extLst>
                <a:ext uri="{FF2B5EF4-FFF2-40B4-BE49-F238E27FC236}">
                  <a16:creationId xmlns:a16="http://schemas.microsoft.com/office/drawing/2014/main" id="{F7013984-87D8-4F4C-A286-5003F774EF77}"/>
                </a:ext>
              </a:extLst>
            </p:cNvPr>
            <p:cNvGrpSpPr/>
            <p:nvPr/>
          </p:nvGrpSpPr>
          <p:grpSpPr>
            <a:xfrm>
              <a:off x="11161962" y="-101153"/>
              <a:ext cx="974448" cy="1136856"/>
              <a:chOff x="11161962" y="-101153"/>
              <a:chExt cx="974448" cy="1136856"/>
            </a:xfrm>
          </p:grpSpPr>
          <p:pic>
            <p:nvPicPr>
              <p:cNvPr id="31" name="Graphic 30">
                <a:extLst>
                  <a:ext uri="{FF2B5EF4-FFF2-40B4-BE49-F238E27FC236}">
                    <a16:creationId xmlns:a16="http://schemas.microsoft.com/office/drawing/2014/main" id="{AAB9222F-9EFD-412A-A7A3-BEB3A75BE2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962" y="-101153"/>
                <a:ext cx="974448" cy="1136856"/>
              </a:xfrm>
              <a:prstGeom prst="rect">
                <a:avLst/>
              </a:prstGeom>
            </p:spPr>
          </p:pic>
          <p:sp>
            <p:nvSpPr>
              <p:cNvPr id="46" name="TextBox 45">
                <a:extLst>
                  <a:ext uri="{FF2B5EF4-FFF2-40B4-BE49-F238E27FC236}">
                    <a16:creationId xmlns:a16="http://schemas.microsoft.com/office/drawing/2014/main" id="{7CEC0949-E57E-4554-B1DA-DF8711EB2C0D}"/>
                  </a:ext>
                </a:extLst>
              </p:cNvPr>
              <p:cNvSpPr txBox="1"/>
              <p:nvPr/>
            </p:nvSpPr>
            <p:spPr>
              <a:xfrm>
                <a:off x="11291799" y="316757"/>
                <a:ext cx="659484"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E</a:t>
                </a:r>
              </a:p>
            </p:txBody>
          </p:sp>
        </p:grpSp>
        <p:grpSp>
          <p:nvGrpSpPr>
            <p:cNvPr id="62" name="Group 61">
              <a:extLst>
                <a:ext uri="{FF2B5EF4-FFF2-40B4-BE49-F238E27FC236}">
                  <a16:creationId xmlns:a16="http://schemas.microsoft.com/office/drawing/2014/main" id="{76140C7C-6E66-45BC-B423-DB886DFFCCC2}"/>
                </a:ext>
              </a:extLst>
            </p:cNvPr>
            <p:cNvGrpSpPr/>
            <p:nvPr/>
          </p:nvGrpSpPr>
          <p:grpSpPr>
            <a:xfrm>
              <a:off x="11712585" y="880323"/>
              <a:ext cx="974446" cy="1136854"/>
              <a:chOff x="7221161" y="1954650"/>
              <a:chExt cx="1400539" cy="1633964"/>
            </a:xfrm>
          </p:grpSpPr>
          <p:pic>
            <p:nvPicPr>
              <p:cNvPr id="63" name="Graphic 62">
                <a:extLst>
                  <a:ext uri="{FF2B5EF4-FFF2-40B4-BE49-F238E27FC236}">
                    <a16:creationId xmlns:a16="http://schemas.microsoft.com/office/drawing/2014/main" id="{6C0F3E74-496D-429B-A07A-D73416972C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65" name="TextBox 64">
                <a:extLst>
                  <a:ext uri="{FF2B5EF4-FFF2-40B4-BE49-F238E27FC236}">
                    <a16:creationId xmlns:a16="http://schemas.microsoft.com/office/drawing/2014/main" id="{17443BD3-D3B7-4120-B288-A07235873AB6}"/>
                  </a:ext>
                </a:extLst>
              </p:cNvPr>
              <p:cNvSpPr txBox="1"/>
              <p:nvPr/>
            </p:nvSpPr>
            <p:spPr>
              <a:xfrm>
                <a:off x="7399062" y="2570350"/>
                <a:ext cx="968883" cy="346116"/>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G</a:t>
                </a:r>
              </a:p>
            </p:txBody>
          </p:sp>
        </p:grpSp>
      </p:gr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236133" y="457200"/>
            <a:ext cx="10370650" cy="553998"/>
          </a:xfrm>
        </p:spPr>
        <p:txBody>
          <a:bodyPr/>
          <a:lstStyle/>
          <a:p>
            <a:r>
              <a:rPr lang="en-US" b="1" dirty="0">
                <a:latin typeface="Cambria" panose="02040503050406030204" pitchFamily="18" charset="0"/>
                <a:ea typeface="Cambria" panose="02040503050406030204" pitchFamily="18" charset="0"/>
              </a:rPr>
              <a:t>Virtual Actors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03260" y="421526"/>
            <a:ext cx="564762" cy="621004"/>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580486" y="2661255"/>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3246951" y="3633359"/>
            <a:ext cx="849343"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096294" y="3141375"/>
            <a:ext cx="843400" cy="983967"/>
          </a:xfrm>
          <a:prstGeom prst="rect">
            <a:avLst/>
          </a:prstGeom>
          <a:effectLst>
            <a:outerShdw blurRad="50800" dist="25400" dir="13500000" algn="br" rotWithShape="0">
              <a:prstClr val="black">
                <a:alpha val="40000"/>
              </a:prstClr>
            </a:outerShdw>
          </a:effectLst>
        </p:spPr>
      </p:pic>
      <p:pic>
        <p:nvPicPr>
          <p:cNvPr id="23" name="Graphic 22">
            <a:extLst>
              <a:ext uri="{FF2B5EF4-FFF2-40B4-BE49-F238E27FC236}">
                <a16:creationId xmlns:a16="http://schemas.microsoft.com/office/drawing/2014/main" id="{152566A4-E326-43CB-881E-E51AC2ECC1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4580617"/>
            <a:ext cx="843400" cy="983967"/>
          </a:xfrm>
          <a:prstGeom prst="rect">
            <a:avLst/>
          </a:prstGeom>
          <a:effectLst>
            <a:outerShdw blurRad="50800" dist="25400" dir="13500000" algn="br" rotWithShape="0">
              <a:prstClr val="black">
                <a:alpha val="40000"/>
              </a:prstClr>
            </a:outerShdw>
          </a:effectLst>
        </p:spPr>
      </p:pic>
      <p:cxnSp>
        <p:nvCxnSpPr>
          <p:cNvPr id="28" name="Straight Arrow Connector 27">
            <a:extLst>
              <a:ext uri="{FF2B5EF4-FFF2-40B4-BE49-F238E27FC236}">
                <a16:creationId xmlns:a16="http://schemas.microsoft.com/office/drawing/2014/main" id="{9D2DD630-C099-4DF1-B8AB-C9C6D856A424}"/>
              </a:ext>
            </a:extLst>
          </p:cNvPr>
          <p:cNvCxnSpPr>
            <a:cxnSpLocks/>
            <a:stCxn id="27" idx="3"/>
            <a:endCxn id="25" idx="1"/>
          </p:cNvCxnSpPr>
          <p:nvPr/>
        </p:nvCxnSpPr>
        <p:spPr>
          <a:xfrm>
            <a:off x="8739436" y="1433256"/>
            <a:ext cx="510941" cy="483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9D2B8F-4A75-4CA0-9736-EAB9B5CCB544}"/>
              </a:ext>
            </a:extLst>
          </p:cNvPr>
          <p:cNvCxnSpPr>
            <a:cxnSpLocks/>
            <a:stCxn id="64" idx="3"/>
            <a:endCxn id="27" idx="1"/>
          </p:cNvCxnSpPr>
          <p:nvPr/>
        </p:nvCxnSpPr>
        <p:spPr>
          <a:xfrm flipV="1">
            <a:off x="4939694" y="1433256"/>
            <a:ext cx="2956342" cy="2200103"/>
          </a:xfrm>
          <a:prstGeom prst="bentConnector3">
            <a:avLst>
              <a:gd name="adj1" fmla="val 8678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27E2DCD-1C06-4894-A9BC-24FD65244878}"/>
              </a:ext>
            </a:extLst>
          </p:cNvPr>
          <p:cNvGrpSpPr/>
          <p:nvPr/>
        </p:nvGrpSpPr>
        <p:grpSpPr>
          <a:xfrm>
            <a:off x="672594" y="4631042"/>
            <a:ext cx="6641016" cy="1440270"/>
            <a:chOff x="672594" y="4631042"/>
            <a:chExt cx="6641016" cy="1440270"/>
          </a:xfrm>
        </p:grpSpPr>
        <p:sp>
          <p:nvSpPr>
            <p:cNvPr id="8" name="TextBox 7">
              <a:extLst>
                <a:ext uri="{FF2B5EF4-FFF2-40B4-BE49-F238E27FC236}">
                  <a16:creationId xmlns:a16="http://schemas.microsoft.com/office/drawing/2014/main" id="{892BC637-A204-434E-A41C-BAB14F47BE15}"/>
                </a:ext>
              </a:extLst>
            </p:cNvPr>
            <p:cNvSpPr txBox="1"/>
            <p:nvPr/>
          </p:nvSpPr>
          <p:spPr>
            <a:xfrm>
              <a:off x="672594" y="4631042"/>
              <a:ext cx="6641016" cy="553998"/>
            </a:xfrm>
            <a:prstGeom prst="rect">
              <a:avLst/>
            </a:prstGeom>
            <a:noFill/>
          </p:spPr>
          <p:txBody>
            <a:bodyPr wrap="square" lIns="0" tIns="0" rIns="0" bIns="0" rtlCol="0">
              <a:spAutoFit/>
            </a:bodyPr>
            <a:lstStyle/>
            <a:p>
              <a:pPr algn="ctr"/>
              <a:r>
                <a:rPr lang="en-US" sz="2000" dirty="0">
                  <a:solidFill>
                    <a:srgbClr val="202192"/>
                  </a:solidFill>
                  <a:latin typeface="Cambria" panose="02040503050406030204" pitchFamily="18" charset="0"/>
                  <a:ea typeface="Cambria" panose="02040503050406030204" pitchFamily="18" charset="0"/>
                </a:rPr>
                <a:t>POST</a:t>
              </a:r>
              <a:endParaRPr lang="en-US" sz="1600" dirty="0">
                <a:solidFill>
                  <a:srgbClr val="202192"/>
                </a:solidFill>
                <a:latin typeface="Cambria" panose="02040503050406030204" pitchFamily="18" charset="0"/>
                <a:ea typeface="Cambria" panose="02040503050406030204" pitchFamily="18" charset="0"/>
              </a:endParaRPr>
            </a:p>
            <a:p>
              <a:pPr algn="ctr"/>
              <a:r>
                <a:rPr lang="en-US" sz="1600" dirty="0">
                  <a:solidFill>
                    <a:srgbClr val="202192"/>
                  </a:solidFill>
                  <a:latin typeface="Cambria" panose="02040503050406030204" pitchFamily="18" charset="0"/>
                  <a:ea typeface="Cambria" panose="02040503050406030204" pitchFamily="18" charset="0"/>
                </a:rPr>
                <a:t>http://localhost:3500/v1.0/actors/MyActor/A/method/update</a:t>
              </a:r>
            </a:p>
          </p:txBody>
        </p:sp>
        <p:sp>
          <p:nvSpPr>
            <p:cNvPr id="9" name="TextBox 8">
              <a:extLst>
                <a:ext uri="{FF2B5EF4-FFF2-40B4-BE49-F238E27FC236}">
                  <a16:creationId xmlns:a16="http://schemas.microsoft.com/office/drawing/2014/main" id="{86C36D1E-29A0-4D2B-8877-D87E6FF3F2AE}"/>
                </a:ext>
              </a:extLst>
            </p:cNvPr>
            <p:cNvSpPr txBox="1"/>
            <p:nvPr/>
          </p:nvSpPr>
          <p:spPr>
            <a:xfrm>
              <a:off x="3033203" y="5455759"/>
              <a:ext cx="1919798"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ambria" panose="02040503050406030204" pitchFamily="18" charset="0"/>
                  <a:ea typeface="Cambria" panose="02040503050406030204" pitchFamily="18" charset="0"/>
                </a:rPr>
                <a:t>{"speed":"1"}</a:t>
              </a:r>
            </a:p>
          </p:txBody>
        </p:sp>
      </p:grpSp>
      <p:pic>
        <p:nvPicPr>
          <p:cNvPr id="27" name="Graphic 26">
            <a:extLst>
              <a:ext uri="{FF2B5EF4-FFF2-40B4-BE49-F238E27FC236}">
                <a16:creationId xmlns:a16="http://schemas.microsoft.com/office/drawing/2014/main" id="{E6E2C355-F2DA-406E-BCA1-94F11E0AC40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896036" y="941272"/>
            <a:ext cx="843400" cy="983967"/>
          </a:xfrm>
          <a:prstGeom prst="rect">
            <a:avLst/>
          </a:prstGeom>
          <a:effectLst>
            <a:outerShdw blurRad="50800" dist="25400" dir="13500000" algn="br" rotWithShape="0">
              <a:prstClr val="black">
                <a:alpha val="40000"/>
              </a:prstClr>
            </a:outerShdw>
          </a:effectLst>
        </p:spPr>
      </p:pic>
      <p:cxnSp>
        <p:nvCxnSpPr>
          <p:cNvPr id="32" name="Straight Arrow Connector 31">
            <a:extLst>
              <a:ext uri="{FF2B5EF4-FFF2-40B4-BE49-F238E27FC236}">
                <a16:creationId xmlns:a16="http://schemas.microsoft.com/office/drawing/2014/main" id="{40C7EE7D-5402-4136-9325-2FA4CCB69006}"/>
              </a:ext>
            </a:extLst>
          </p:cNvPr>
          <p:cNvCxnSpPr>
            <a:cxnSpLocks/>
            <a:stCxn id="64" idx="0"/>
            <a:endCxn id="11" idx="2"/>
          </p:cNvCxnSpPr>
          <p:nvPr/>
        </p:nvCxnSpPr>
        <p:spPr>
          <a:xfrm flipV="1">
            <a:off x="4517994" y="2644561"/>
            <a:ext cx="1984" cy="49681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A45AB1-0B41-4FF9-97DB-5ED58C6D9FC1}"/>
              </a:ext>
            </a:extLst>
          </p:cNvPr>
          <p:cNvGrpSpPr/>
          <p:nvPr/>
        </p:nvGrpSpPr>
        <p:grpSpPr>
          <a:xfrm>
            <a:off x="4098278" y="1660595"/>
            <a:ext cx="2972047" cy="983966"/>
            <a:chOff x="4098278" y="1660595"/>
            <a:chExt cx="2972047" cy="983966"/>
          </a:xfrm>
        </p:grpSpPr>
        <p:grpSp>
          <p:nvGrpSpPr>
            <p:cNvPr id="17" name="Group 16">
              <a:extLst>
                <a:ext uri="{FF2B5EF4-FFF2-40B4-BE49-F238E27FC236}">
                  <a16:creationId xmlns:a16="http://schemas.microsoft.com/office/drawing/2014/main" id="{50E1EC97-76B2-4D49-807E-53413CF4B4F6}"/>
                </a:ext>
              </a:extLst>
            </p:cNvPr>
            <p:cNvGrpSpPr/>
            <p:nvPr/>
          </p:nvGrpSpPr>
          <p:grpSpPr>
            <a:xfrm>
              <a:off x="4098278" y="1660595"/>
              <a:ext cx="843399" cy="983966"/>
              <a:chOff x="4597460" y="1724939"/>
              <a:chExt cx="843399" cy="983966"/>
            </a:xfrm>
          </p:grpSpPr>
          <p:pic>
            <p:nvPicPr>
              <p:cNvPr id="11" name="Graphic 10">
                <a:extLst>
                  <a:ext uri="{FF2B5EF4-FFF2-40B4-BE49-F238E27FC236}">
                    <a16:creationId xmlns:a16="http://schemas.microsoft.com/office/drawing/2014/main" id="{9E145F7C-D166-414E-AE00-932A714D04A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6" name="Graphic 15">
                <a:extLst>
                  <a:ext uri="{FF2B5EF4-FFF2-40B4-BE49-F238E27FC236}">
                    <a16:creationId xmlns:a16="http://schemas.microsoft.com/office/drawing/2014/main" id="{16C6D8CA-ED97-406B-99AF-4A94F83E64E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t="10685" b="10685"/>
              <a:stretch/>
            </p:blipFill>
            <p:spPr>
              <a:xfrm>
                <a:off x="4723538" y="1863350"/>
                <a:ext cx="568128" cy="446718"/>
              </a:xfrm>
              <a:prstGeom prst="rect">
                <a:avLst/>
              </a:prstGeom>
            </p:spPr>
          </p:pic>
        </p:grpSp>
        <p:sp>
          <p:nvSpPr>
            <p:cNvPr id="49" name="TextBox 48">
              <a:extLst>
                <a:ext uri="{FF2B5EF4-FFF2-40B4-BE49-F238E27FC236}">
                  <a16:creationId xmlns:a16="http://schemas.microsoft.com/office/drawing/2014/main" id="{B2809325-5D54-48FF-A186-02F64C3FDE44}"/>
                </a:ext>
              </a:extLst>
            </p:cNvPr>
            <p:cNvSpPr txBox="1"/>
            <p:nvPr/>
          </p:nvSpPr>
          <p:spPr>
            <a:xfrm>
              <a:off x="5085009" y="1866694"/>
              <a:ext cx="1985316" cy="553998"/>
            </a:xfrm>
            <a:prstGeom prst="rect">
              <a:avLst/>
            </a:prstGeom>
            <a:noFill/>
          </p:spPr>
          <p:txBody>
            <a:bodyPr wrap="square" lIns="0" tIns="0" rIns="0" bIns="0" rtlCol="0">
              <a:spAutoFit/>
            </a:bodyPr>
            <a:lstStyle/>
            <a:p>
              <a:r>
                <a:rPr lang="en-US" b="1" dirty="0">
                  <a:solidFill>
                    <a:srgbClr val="202192"/>
                  </a:solidFill>
                  <a:latin typeface="Cambria" panose="02040503050406030204" pitchFamily="18" charset="0"/>
                  <a:ea typeface="Cambria" panose="02040503050406030204" pitchFamily="18" charset="0"/>
                </a:rPr>
                <a:t>Dapr actor placement service</a:t>
              </a:r>
            </a:p>
          </p:txBody>
        </p:sp>
        <p:sp>
          <p:nvSpPr>
            <p:cNvPr id="54" name="TextBox 53">
              <a:extLst>
                <a:ext uri="{FF2B5EF4-FFF2-40B4-BE49-F238E27FC236}">
                  <a16:creationId xmlns:a16="http://schemas.microsoft.com/office/drawing/2014/main" id="{D31DDDE6-0A41-4E9D-AF07-F069D7A1384D}"/>
                </a:ext>
              </a:extLst>
            </p:cNvPr>
            <p:cNvSpPr txBox="1"/>
            <p:nvPr/>
          </p:nvSpPr>
          <p:spPr>
            <a:xfrm>
              <a:off x="4166981" y="2192548"/>
              <a:ext cx="682879" cy="169277"/>
            </a:xfrm>
            <a:prstGeom prst="rect">
              <a:avLst/>
            </a:prstGeom>
            <a:noFill/>
          </p:spPr>
          <p:txBody>
            <a:bodyPr wrap="none" lIns="0" tIns="0" rIns="0" bIns="0" rtlCol="0">
              <a:spAutoFit/>
            </a:bodyPr>
            <a:lstStyle/>
            <a:p>
              <a:pPr algn="ctr"/>
              <a:r>
                <a:rPr lang="en-US" sz="1100" b="1" dirty="0">
                  <a:solidFill>
                    <a:srgbClr val="202192"/>
                  </a:solidFill>
                  <a:latin typeface="Cambria" panose="02040503050406030204" pitchFamily="18" charset="0"/>
                  <a:ea typeface="Cambria" panose="02040503050406030204" pitchFamily="18" charset="0"/>
                </a:rPr>
                <a:t>Placement</a:t>
              </a:r>
            </a:p>
          </p:txBody>
        </p:sp>
      </p:grpSp>
      <p:grpSp>
        <p:nvGrpSpPr>
          <p:cNvPr id="92" name="Group 91">
            <a:extLst>
              <a:ext uri="{FF2B5EF4-FFF2-40B4-BE49-F238E27FC236}">
                <a16:creationId xmlns:a16="http://schemas.microsoft.com/office/drawing/2014/main" id="{182FB564-0A9A-4963-864F-11D1B49D5FD6}"/>
              </a:ext>
            </a:extLst>
          </p:cNvPr>
          <p:cNvGrpSpPr/>
          <p:nvPr/>
        </p:nvGrpSpPr>
        <p:grpSpPr>
          <a:xfrm>
            <a:off x="9094093" y="3567896"/>
            <a:ext cx="2894706" cy="3377152"/>
            <a:chOff x="9272081" y="3054469"/>
            <a:chExt cx="3774867" cy="4404005"/>
          </a:xfrm>
        </p:grpSpPr>
        <p:pic>
          <p:nvPicPr>
            <p:cNvPr id="88" name="Graphic 87">
              <a:extLst>
                <a:ext uri="{FF2B5EF4-FFF2-40B4-BE49-F238E27FC236}">
                  <a16:creationId xmlns:a16="http://schemas.microsoft.com/office/drawing/2014/main" id="{A7BE6CFC-1267-47CE-B413-BD21528DED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1" y="3054469"/>
              <a:ext cx="3774867" cy="4404005"/>
            </a:xfrm>
            <a:prstGeom prst="rect">
              <a:avLst/>
            </a:prstGeom>
          </p:spPr>
        </p:pic>
        <p:grpSp>
          <p:nvGrpSpPr>
            <p:cNvPr id="66" name="Group 65">
              <a:extLst>
                <a:ext uri="{FF2B5EF4-FFF2-40B4-BE49-F238E27FC236}">
                  <a16:creationId xmlns:a16="http://schemas.microsoft.com/office/drawing/2014/main" id="{3B6E45EA-4656-497E-A2A5-7ED74A2E4B31}"/>
                </a:ext>
              </a:extLst>
            </p:cNvPr>
            <p:cNvGrpSpPr/>
            <p:nvPr/>
          </p:nvGrpSpPr>
          <p:grpSpPr>
            <a:xfrm>
              <a:off x="9477934" y="4502268"/>
              <a:ext cx="974448" cy="1136856"/>
              <a:chOff x="9482507" y="864057"/>
              <a:chExt cx="974448" cy="1136856"/>
            </a:xfrm>
          </p:grpSpPr>
          <p:pic>
            <p:nvPicPr>
              <p:cNvPr id="67" name="Graphic 66">
                <a:extLst>
                  <a:ext uri="{FF2B5EF4-FFF2-40B4-BE49-F238E27FC236}">
                    <a16:creationId xmlns:a16="http://schemas.microsoft.com/office/drawing/2014/main" id="{F029CC64-A40D-4032-BC81-10105C3287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2507" y="864057"/>
                <a:ext cx="974448" cy="1136856"/>
              </a:xfrm>
              <a:prstGeom prst="rect">
                <a:avLst/>
              </a:prstGeom>
            </p:spPr>
          </p:pic>
          <p:sp>
            <p:nvSpPr>
              <p:cNvPr id="68" name="TextBox 67">
                <a:extLst>
                  <a:ext uri="{FF2B5EF4-FFF2-40B4-BE49-F238E27FC236}">
                    <a16:creationId xmlns:a16="http://schemas.microsoft.com/office/drawing/2014/main" id="{5BAC54C2-2C49-4C68-9E49-8976D97377F7}"/>
                  </a:ext>
                </a:extLst>
              </p:cNvPr>
              <p:cNvSpPr txBox="1"/>
              <p:nvPr/>
            </p:nvSpPr>
            <p:spPr>
              <a:xfrm>
                <a:off x="9613392" y="1281967"/>
                <a:ext cx="657393"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Z</a:t>
                </a:r>
              </a:p>
            </p:txBody>
          </p:sp>
        </p:grpSp>
        <p:grpSp>
          <p:nvGrpSpPr>
            <p:cNvPr id="69" name="Group 68">
              <a:extLst>
                <a:ext uri="{FF2B5EF4-FFF2-40B4-BE49-F238E27FC236}">
                  <a16:creationId xmlns:a16="http://schemas.microsoft.com/office/drawing/2014/main" id="{4DBEC1B9-6759-4F2A-AC2F-9C2ABAA2214D}"/>
                </a:ext>
              </a:extLst>
            </p:cNvPr>
            <p:cNvGrpSpPr/>
            <p:nvPr/>
          </p:nvGrpSpPr>
          <p:grpSpPr>
            <a:xfrm>
              <a:off x="10060101" y="5555826"/>
              <a:ext cx="974446" cy="1136854"/>
              <a:chOff x="7230684" y="1954650"/>
              <a:chExt cx="1400539" cy="1633964"/>
            </a:xfrm>
          </p:grpSpPr>
          <p:pic>
            <p:nvPicPr>
              <p:cNvPr id="70" name="Graphic 69">
                <a:extLst>
                  <a:ext uri="{FF2B5EF4-FFF2-40B4-BE49-F238E27FC236}">
                    <a16:creationId xmlns:a16="http://schemas.microsoft.com/office/drawing/2014/main" id="{664460AC-7E37-404B-BDB2-C1C5C215F8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71" name="TextBox 70">
                <a:extLst>
                  <a:ext uri="{FF2B5EF4-FFF2-40B4-BE49-F238E27FC236}">
                    <a16:creationId xmlns:a16="http://schemas.microsoft.com/office/drawing/2014/main" id="{474923A5-CDCA-40B9-9990-44516B41704C}"/>
                  </a:ext>
                </a:extLst>
              </p:cNvPr>
              <p:cNvSpPr txBox="1"/>
              <p:nvPr/>
            </p:nvSpPr>
            <p:spPr>
              <a:xfrm>
                <a:off x="7413087" y="2570350"/>
                <a:ext cx="959871" cy="346116"/>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X</a:t>
                </a:r>
              </a:p>
            </p:txBody>
          </p:sp>
        </p:grpSp>
        <p:sp>
          <p:nvSpPr>
            <p:cNvPr id="74" name="TextBox 73">
              <a:extLst>
                <a:ext uri="{FF2B5EF4-FFF2-40B4-BE49-F238E27FC236}">
                  <a16:creationId xmlns:a16="http://schemas.microsoft.com/office/drawing/2014/main" id="{75D2949C-5EFF-4B50-86B0-07A6D7A29EF5}"/>
                </a:ext>
              </a:extLst>
            </p:cNvPr>
            <p:cNvSpPr txBox="1"/>
            <p:nvPr/>
          </p:nvSpPr>
          <p:spPr>
            <a:xfrm>
              <a:off x="10667253" y="4565592"/>
              <a:ext cx="750877" cy="100339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rPr>
                <a:t>My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rPr>
                <a:t>Actor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202192"/>
                  </a:solidFill>
                  <a:latin typeface="Cambria" panose="02040503050406030204" pitchFamily="18" charset="0"/>
                  <a:ea typeface="Cambria" panose="02040503050406030204" pitchFamily="18" charset="0"/>
                </a:rPr>
                <a:t>Pod 2</a:t>
              </a:r>
              <a:endParaRPr kumimoji="0" lang="en-US" sz="14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endParaRPr>
            </a:p>
          </p:txBody>
        </p:sp>
        <p:grpSp>
          <p:nvGrpSpPr>
            <p:cNvPr id="75" name="Group 74">
              <a:extLst>
                <a:ext uri="{FF2B5EF4-FFF2-40B4-BE49-F238E27FC236}">
                  <a16:creationId xmlns:a16="http://schemas.microsoft.com/office/drawing/2014/main" id="{E814A9A7-6CF7-4771-8AF3-C0A82187A491}"/>
                </a:ext>
              </a:extLst>
            </p:cNvPr>
            <p:cNvGrpSpPr/>
            <p:nvPr/>
          </p:nvGrpSpPr>
          <p:grpSpPr>
            <a:xfrm>
              <a:off x="10060093" y="3531840"/>
              <a:ext cx="974448" cy="1136856"/>
              <a:chOff x="10064666" y="-106371"/>
              <a:chExt cx="974448" cy="1136856"/>
            </a:xfrm>
          </p:grpSpPr>
          <p:pic>
            <p:nvPicPr>
              <p:cNvPr id="76" name="Graphic 75">
                <a:extLst>
                  <a:ext uri="{FF2B5EF4-FFF2-40B4-BE49-F238E27FC236}">
                    <a16:creationId xmlns:a16="http://schemas.microsoft.com/office/drawing/2014/main" id="{97FA8289-EE96-4346-A329-9ACFC2B26A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666" y="-106371"/>
                <a:ext cx="974448" cy="1136856"/>
              </a:xfrm>
              <a:prstGeom prst="rect">
                <a:avLst/>
              </a:prstGeom>
            </p:spPr>
          </p:pic>
          <p:sp>
            <p:nvSpPr>
              <p:cNvPr id="77" name="TextBox 76">
                <a:extLst>
                  <a:ext uri="{FF2B5EF4-FFF2-40B4-BE49-F238E27FC236}">
                    <a16:creationId xmlns:a16="http://schemas.microsoft.com/office/drawing/2014/main" id="{1C324680-1B29-42B4-AAC6-2968BEF98436}"/>
                  </a:ext>
                </a:extLst>
              </p:cNvPr>
              <p:cNvSpPr txBox="1"/>
              <p:nvPr/>
            </p:nvSpPr>
            <p:spPr>
              <a:xfrm>
                <a:off x="10191367" y="311539"/>
                <a:ext cx="665754"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Y</a:t>
                </a:r>
              </a:p>
            </p:txBody>
          </p:sp>
        </p:grpSp>
        <p:grpSp>
          <p:nvGrpSpPr>
            <p:cNvPr id="78" name="Group 77">
              <a:extLst>
                <a:ext uri="{FF2B5EF4-FFF2-40B4-BE49-F238E27FC236}">
                  <a16:creationId xmlns:a16="http://schemas.microsoft.com/office/drawing/2014/main" id="{F5470D92-438F-4DA7-8595-0E350CB3E447}"/>
                </a:ext>
              </a:extLst>
            </p:cNvPr>
            <p:cNvGrpSpPr/>
            <p:nvPr/>
          </p:nvGrpSpPr>
          <p:grpSpPr>
            <a:xfrm>
              <a:off x="11141799" y="5562301"/>
              <a:ext cx="974448" cy="1136856"/>
              <a:chOff x="11146372" y="1924090"/>
              <a:chExt cx="974448" cy="1136856"/>
            </a:xfrm>
          </p:grpSpPr>
          <p:pic>
            <p:nvPicPr>
              <p:cNvPr id="79" name="Graphic 78">
                <a:extLst>
                  <a:ext uri="{FF2B5EF4-FFF2-40B4-BE49-F238E27FC236}">
                    <a16:creationId xmlns:a16="http://schemas.microsoft.com/office/drawing/2014/main" id="{EFC9487A-7468-4C32-9564-996A65DD9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46372" y="1924090"/>
                <a:ext cx="974448" cy="1136856"/>
              </a:xfrm>
              <a:prstGeom prst="rect">
                <a:avLst/>
              </a:prstGeom>
            </p:spPr>
          </p:pic>
          <p:sp>
            <p:nvSpPr>
              <p:cNvPr id="80" name="TextBox 79">
                <a:extLst>
                  <a:ext uri="{FF2B5EF4-FFF2-40B4-BE49-F238E27FC236}">
                    <a16:creationId xmlns:a16="http://schemas.microsoft.com/office/drawing/2014/main" id="{59F3A7A7-F45B-4F2B-8F94-6059552C9035}"/>
                  </a:ext>
                </a:extLst>
              </p:cNvPr>
              <p:cNvSpPr txBox="1"/>
              <p:nvPr/>
            </p:nvSpPr>
            <p:spPr>
              <a:xfrm>
                <a:off x="11265756" y="2342000"/>
                <a:ext cx="680388"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U</a:t>
                </a:r>
              </a:p>
            </p:txBody>
          </p:sp>
        </p:grpSp>
        <p:grpSp>
          <p:nvGrpSpPr>
            <p:cNvPr id="81" name="Group 80">
              <a:extLst>
                <a:ext uri="{FF2B5EF4-FFF2-40B4-BE49-F238E27FC236}">
                  <a16:creationId xmlns:a16="http://schemas.microsoft.com/office/drawing/2014/main" id="{BC17C398-AF60-4D26-891B-38F7B67A9D4A}"/>
                </a:ext>
              </a:extLst>
            </p:cNvPr>
            <p:cNvGrpSpPr/>
            <p:nvPr/>
          </p:nvGrpSpPr>
          <p:grpSpPr>
            <a:xfrm>
              <a:off x="11164012" y="3537058"/>
              <a:ext cx="974448" cy="1136856"/>
              <a:chOff x="11168585" y="-101153"/>
              <a:chExt cx="974448" cy="1136856"/>
            </a:xfrm>
          </p:grpSpPr>
          <p:pic>
            <p:nvPicPr>
              <p:cNvPr id="82" name="Graphic 81">
                <a:extLst>
                  <a:ext uri="{FF2B5EF4-FFF2-40B4-BE49-F238E27FC236}">
                    <a16:creationId xmlns:a16="http://schemas.microsoft.com/office/drawing/2014/main" id="{0DF4ACB5-9703-4089-AB8D-5855F391DF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8585" y="-101153"/>
                <a:ext cx="974448" cy="1136856"/>
              </a:xfrm>
              <a:prstGeom prst="rect">
                <a:avLst/>
              </a:prstGeom>
            </p:spPr>
          </p:pic>
          <p:sp>
            <p:nvSpPr>
              <p:cNvPr id="83" name="TextBox 82">
                <a:extLst>
                  <a:ext uri="{FF2B5EF4-FFF2-40B4-BE49-F238E27FC236}">
                    <a16:creationId xmlns:a16="http://schemas.microsoft.com/office/drawing/2014/main" id="{3615F084-F984-4B22-AF6C-75B2816CD2ED}"/>
                  </a:ext>
                </a:extLst>
              </p:cNvPr>
              <p:cNvSpPr txBox="1"/>
              <p:nvPr/>
            </p:nvSpPr>
            <p:spPr>
              <a:xfrm>
                <a:off x="11292151" y="316757"/>
                <a:ext cx="672026" cy="240815"/>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V</a:t>
                </a:r>
              </a:p>
            </p:txBody>
          </p:sp>
        </p:grpSp>
        <p:grpSp>
          <p:nvGrpSpPr>
            <p:cNvPr id="84" name="Group 83">
              <a:extLst>
                <a:ext uri="{FF2B5EF4-FFF2-40B4-BE49-F238E27FC236}">
                  <a16:creationId xmlns:a16="http://schemas.microsoft.com/office/drawing/2014/main" id="{FBA13B89-6D3D-44BB-BA86-8608DC454710}"/>
                </a:ext>
              </a:extLst>
            </p:cNvPr>
            <p:cNvGrpSpPr/>
            <p:nvPr/>
          </p:nvGrpSpPr>
          <p:grpSpPr>
            <a:xfrm>
              <a:off x="11714638" y="4518534"/>
              <a:ext cx="974446" cy="1136854"/>
              <a:chOff x="7230684" y="1954650"/>
              <a:chExt cx="1400539" cy="1633964"/>
            </a:xfrm>
          </p:grpSpPr>
          <p:pic>
            <p:nvPicPr>
              <p:cNvPr id="85" name="Graphic 84">
                <a:extLst>
                  <a:ext uri="{FF2B5EF4-FFF2-40B4-BE49-F238E27FC236}">
                    <a16:creationId xmlns:a16="http://schemas.microsoft.com/office/drawing/2014/main" id="{D1C4431A-D999-435E-B400-545383989E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86" name="TextBox 85">
                <a:extLst>
                  <a:ext uri="{FF2B5EF4-FFF2-40B4-BE49-F238E27FC236}">
                    <a16:creationId xmlns:a16="http://schemas.microsoft.com/office/drawing/2014/main" id="{3A35B2BF-9BBA-4870-B7E1-8EBF12A52E8F}"/>
                  </a:ext>
                </a:extLst>
              </p:cNvPr>
              <p:cNvSpPr txBox="1"/>
              <p:nvPr/>
            </p:nvSpPr>
            <p:spPr>
              <a:xfrm>
                <a:off x="7410084" y="2570350"/>
                <a:ext cx="965880" cy="346116"/>
              </a:xfrm>
              <a:prstGeom prst="rect">
                <a:avLst/>
              </a:prstGeom>
              <a:noFill/>
            </p:spPr>
            <p:txBody>
              <a:bodyPr wrap="none" lIns="0" tIns="0" rIns="0" bIns="0" rtlCol="0">
                <a:spAutoFit/>
              </a:bodyPr>
              <a:lstStyle/>
              <a:p>
                <a:pPr algn="ctr"/>
                <a:r>
                  <a:rPr lang="en-US" sz="1200" b="1" dirty="0">
                    <a:solidFill>
                      <a:srgbClr val="202192"/>
                    </a:solidFill>
                    <a:latin typeface="Cambria" panose="02040503050406030204" pitchFamily="18" charset="0"/>
                    <a:ea typeface="Cambria" panose="02040503050406030204" pitchFamily="18" charset="0"/>
                  </a:rPr>
                  <a:t>Actor T</a:t>
                </a:r>
              </a:p>
            </p:txBody>
          </p:sp>
        </p:grpSp>
      </p:grpSp>
    </p:spTree>
    <p:extLst>
      <p:ext uri="{BB962C8B-B14F-4D97-AF65-F5344CB8AC3E}">
        <p14:creationId xmlns:p14="http://schemas.microsoft.com/office/powerpoint/2010/main" val="4075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500" fill="hold"/>
                                        <p:tgtEl>
                                          <p:spTgt spid="91"/>
                                        </p:tgtEl>
                                        <p:attrNameLst>
                                          <p:attrName>ppt_w</p:attrName>
                                        </p:attrNameLst>
                                      </p:cBhvr>
                                      <p:tavLst>
                                        <p:tav tm="0">
                                          <p:val>
                                            <p:fltVal val="0"/>
                                          </p:val>
                                        </p:tav>
                                        <p:tav tm="100000">
                                          <p:val>
                                            <p:strVal val="#ppt_w"/>
                                          </p:val>
                                        </p:tav>
                                      </p:tavLst>
                                    </p:anim>
                                    <p:anim calcmode="lin" valueType="num">
                                      <p:cBhvr>
                                        <p:cTn id="25" dur="500" fill="hold"/>
                                        <p:tgtEl>
                                          <p:spTgt spid="91"/>
                                        </p:tgtEl>
                                        <p:attrNameLst>
                                          <p:attrName>ppt_h</p:attrName>
                                        </p:attrNameLst>
                                      </p:cBhvr>
                                      <p:tavLst>
                                        <p:tav tm="0">
                                          <p:val>
                                            <p:fltVal val="0"/>
                                          </p:val>
                                        </p:tav>
                                        <p:tav tm="100000">
                                          <p:val>
                                            <p:strVal val="#ppt_h"/>
                                          </p:val>
                                        </p:tav>
                                      </p:tavLst>
                                    </p:anim>
                                    <p:animEffect transition="in" filter="fade">
                                      <p:cBhvr>
                                        <p:cTn id="26" dur="500"/>
                                        <p:tgtEl>
                                          <p:spTgt spid="91"/>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42" presetClass="path" presetSubtype="0" decel="100000" fill="hold" nodeType="withEffect">
                                  <p:stCondLst>
                                    <p:cond delay="0"/>
                                  </p:stCondLst>
                                  <p:childTnLst>
                                    <p:animMotion origin="layout" path="M 2.08333E-6 4.81481E-6 L 2.08333E-6 0.03773 " pathEditMode="relative" rAng="0" ptsTypes="AA">
                                      <p:cBhvr>
                                        <p:cTn id="46" dur="750" spd="-100000" fill="hold"/>
                                        <p:tgtEl>
                                          <p:spTgt spid="3"/>
                                        </p:tgtEl>
                                        <p:attrNameLst>
                                          <p:attrName>ppt_x</p:attrName>
                                          <p:attrName>ppt_y</p:attrName>
                                        </p:attrNameLst>
                                      </p:cBhvr>
                                      <p:rCtr x="0" y="1875"/>
                                    </p:animMotion>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fill="hold"/>
                                        <p:tgtEl>
                                          <p:spTgt spid="96"/>
                                        </p:tgtEl>
                                        <p:attrNameLst>
                                          <p:attrName>ppt_w</p:attrName>
                                        </p:attrNameLst>
                                      </p:cBhvr>
                                      <p:tavLst>
                                        <p:tav tm="0">
                                          <p:val>
                                            <p:fltVal val="0"/>
                                          </p:val>
                                        </p:tav>
                                        <p:tav tm="100000">
                                          <p:val>
                                            <p:strVal val="#ppt_w"/>
                                          </p:val>
                                        </p:tav>
                                      </p:tavLst>
                                    </p:anim>
                                    <p:anim calcmode="lin" valueType="num">
                                      <p:cBhvr>
                                        <p:cTn id="52" dur="500" fill="hold"/>
                                        <p:tgtEl>
                                          <p:spTgt spid="96"/>
                                        </p:tgtEl>
                                        <p:attrNameLst>
                                          <p:attrName>ppt_h</p:attrName>
                                        </p:attrNameLst>
                                      </p:cBhvr>
                                      <p:tavLst>
                                        <p:tav tm="0">
                                          <p:val>
                                            <p:fltVal val="0"/>
                                          </p:val>
                                        </p:tav>
                                        <p:tav tm="100000">
                                          <p:val>
                                            <p:strVal val="#ppt_h"/>
                                          </p:val>
                                        </p:tav>
                                      </p:tavLst>
                                    </p:anim>
                                    <p:animEffect transition="in" filter="fade">
                                      <p:cBhvr>
                                        <p:cTn id="53" dur="500"/>
                                        <p:tgtEl>
                                          <p:spTgt spid="96"/>
                                        </p:tgtEl>
                                      </p:cBhvr>
                                    </p:animEffect>
                                  </p:childTnLst>
                                </p:cTn>
                              </p:par>
                              <p:par>
                                <p:cTn id="54" presetID="16" presetClass="entr" presetSubtype="4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out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6DE6-641D-475C-8D76-D4B892DB0BD4}"/>
              </a:ext>
            </a:extLst>
          </p:cNvPr>
          <p:cNvSpPr>
            <a:spLocks noGrp="1"/>
          </p:cNvSpPr>
          <p:nvPr>
            <p:ph type="title"/>
          </p:nvPr>
        </p:nvSpPr>
        <p:spPr>
          <a:xfrm>
            <a:off x="588263" y="869747"/>
            <a:ext cx="11018520" cy="553998"/>
          </a:xfrm>
        </p:spPr>
        <p:txBody>
          <a:bodyPr/>
          <a:lstStyle/>
          <a:p>
            <a:r>
              <a:rPr lang="en-US" b="1" dirty="0">
                <a:latin typeface="Cambria" panose="02040503050406030204" pitchFamily="18" charset="0"/>
                <a:ea typeface="Cambria" panose="02040503050406030204" pitchFamily="18" charset="0"/>
              </a:rPr>
              <a:t>What is holding back microservice development?</a:t>
            </a:r>
          </a:p>
        </p:txBody>
      </p:sp>
      <p:sp>
        <p:nvSpPr>
          <p:cNvPr id="4" name="Text Placeholder 3">
            <a:extLst>
              <a:ext uri="{FF2B5EF4-FFF2-40B4-BE49-F238E27FC236}">
                <a16:creationId xmlns:a16="http://schemas.microsoft.com/office/drawing/2014/main" id="{3F84867A-DC53-442F-B3DD-3D8A8283CC1C}"/>
              </a:ext>
            </a:extLst>
          </p:cNvPr>
          <p:cNvSpPr>
            <a:spLocks noGrp="1"/>
          </p:cNvSpPr>
          <p:nvPr>
            <p:ph type="body" sz="quarter" idx="16"/>
          </p:nvPr>
        </p:nvSpPr>
        <p:spPr>
          <a:xfrm>
            <a:off x="588963" y="4338638"/>
            <a:ext cx="3290887" cy="553998"/>
          </a:xfrm>
        </p:spPr>
        <p:txBody>
          <a:bodyPr/>
          <a:lstStyle/>
          <a:p>
            <a:r>
              <a:rPr lang="en-US" b="1" dirty="0">
                <a:latin typeface="Cambria" panose="02040503050406030204" pitchFamily="18" charset="0"/>
                <a:ea typeface="Cambria" panose="02040503050406030204" pitchFamily="18" charset="0"/>
              </a:rPr>
              <a:t>Limited tools and runtimes to build distributed applications</a:t>
            </a:r>
          </a:p>
        </p:txBody>
      </p:sp>
      <p:sp>
        <p:nvSpPr>
          <p:cNvPr id="6" name="Text Placeholder 5">
            <a:extLst>
              <a:ext uri="{FF2B5EF4-FFF2-40B4-BE49-F238E27FC236}">
                <a16:creationId xmlns:a16="http://schemas.microsoft.com/office/drawing/2014/main" id="{040F37A2-F5F9-4148-9619-A214261FC45B}"/>
              </a:ext>
            </a:extLst>
          </p:cNvPr>
          <p:cNvSpPr>
            <a:spLocks noGrp="1"/>
          </p:cNvSpPr>
          <p:nvPr>
            <p:ph type="body" sz="quarter" idx="17"/>
          </p:nvPr>
        </p:nvSpPr>
        <p:spPr>
          <a:xfrm>
            <a:off x="4449763" y="4338638"/>
            <a:ext cx="3292475" cy="830997"/>
          </a:xfrm>
        </p:spPr>
        <p:txBody>
          <a:bodyPr/>
          <a:lstStyle/>
          <a:p>
            <a:r>
              <a:rPr lang="en-US" b="1" dirty="0">
                <a:latin typeface="Cambria" panose="02040503050406030204" pitchFamily="18" charset="0"/>
                <a:ea typeface="Cambria" panose="02040503050406030204" pitchFamily="18" charset="0"/>
              </a:rPr>
              <a:t>Runtimes have limited language support and tightly controlled feature sets</a:t>
            </a:r>
          </a:p>
        </p:txBody>
      </p:sp>
      <p:sp>
        <p:nvSpPr>
          <p:cNvPr id="8" name="Text Placeholder 7">
            <a:extLst>
              <a:ext uri="{FF2B5EF4-FFF2-40B4-BE49-F238E27FC236}">
                <a16:creationId xmlns:a16="http://schemas.microsoft.com/office/drawing/2014/main" id="{59447168-5715-442C-B238-5C38A5B0EBC3}"/>
              </a:ext>
            </a:extLst>
          </p:cNvPr>
          <p:cNvSpPr>
            <a:spLocks noGrp="1"/>
          </p:cNvSpPr>
          <p:nvPr>
            <p:ph type="body" sz="quarter" idx="18"/>
          </p:nvPr>
        </p:nvSpPr>
        <p:spPr>
          <a:xfrm>
            <a:off x="8312150" y="4338638"/>
            <a:ext cx="3290888" cy="830997"/>
          </a:xfrm>
        </p:spPr>
        <p:txBody>
          <a:bodyPr/>
          <a:lstStyle/>
          <a:p>
            <a:r>
              <a:rPr lang="en-US" b="1" dirty="0">
                <a:latin typeface="Cambria" panose="02040503050406030204" pitchFamily="18" charset="0"/>
                <a:ea typeface="Cambria" panose="02040503050406030204" pitchFamily="18" charset="0"/>
              </a:rPr>
              <a:t>Runtimes only target specific infrastructure platforms with limited portability </a:t>
            </a:r>
          </a:p>
        </p:txBody>
      </p:sp>
      <p:grpSp>
        <p:nvGrpSpPr>
          <p:cNvPr id="18" name="Group 17" descr="Dynamics 365 Guides, HoloLens Guides &#10;">
            <a:extLst>
              <a:ext uri="{FF2B5EF4-FFF2-40B4-BE49-F238E27FC236}">
                <a16:creationId xmlns:a16="http://schemas.microsoft.com/office/drawing/2014/main" id="{7B81BFB0-78AF-4A52-A90D-B2C37643C4EC}"/>
              </a:ext>
            </a:extLst>
          </p:cNvPr>
          <p:cNvGrpSpPr>
            <a:grpSpLocks noChangeAspect="1"/>
          </p:cNvGrpSpPr>
          <p:nvPr/>
        </p:nvGrpSpPr>
        <p:grpSpPr>
          <a:xfrm>
            <a:off x="1662553" y="2435680"/>
            <a:ext cx="1143705" cy="1282553"/>
            <a:chOff x="1474677" y="2437"/>
            <a:chExt cx="1319815" cy="1480047"/>
          </a:xfrm>
        </p:grpSpPr>
        <p:sp>
          <p:nvSpPr>
            <p:cNvPr id="19" name="Freeform: Shape 18">
              <a:extLst>
                <a:ext uri="{FF2B5EF4-FFF2-40B4-BE49-F238E27FC236}">
                  <a16:creationId xmlns:a16="http://schemas.microsoft.com/office/drawing/2014/main" id="{90528EE0-E8D9-4480-BFE2-2F602667AEE6}"/>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0" name="Freeform: Shape 19">
              <a:extLst>
                <a:ext uri="{FF2B5EF4-FFF2-40B4-BE49-F238E27FC236}">
                  <a16:creationId xmlns:a16="http://schemas.microsoft.com/office/drawing/2014/main" id="{D1CE6247-7C9F-407C-8C6F-884191EC7AEB}"/>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1" name="Freeform: Shape 20">
              <a:extLst>
                <a:ext uri="{FF2B5EF4-FFF2-40B4-BE49-F238E27FC236}">
                  <a16:creationId xmlns:a16="http://schemas.microsoft.com/office/drawing/2014/main" id="{6EBBE4BC-7760-40F5-B494-7F6062362FB5}"/>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74CD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2" name="wrench">
              <a:extLst>
                <a:ext uri="{FF2B5EF4-FFF2-40B4-BE49-F238E27FC236}">
                  <a16:creationId xmlns:a16="http://schemas.microsoft.com/office/drawing/2014/main" id="{14AA7792-650D-4969-B144-DB8DF1239DD3}"/>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202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23" name="Freeform: Shape 22">
              <a:extLst>
                <a:ext uri="{FF2B5EF4-FFF2-40B4-BE49-F238E27FC236}">
                  <a16:creationId xmlns:a16="http://schemas.microsoft.com/office/drawing/2014/main" id="{D773BFB5-0941-4508-AD83-4916CB3C5336}"/>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3" name="Group 2">
            <a:extLst>
              <a:ext uri="{FF2B5EF4-FFF2-40B4-BE49-F238E27FC236}">
                <a16:creationId xmlns:a16="http://schemas.microsoft.com/office/drawing/2014/main" id="{EB410DA8-9FB8-4FC8-B58E-66D8DF0C22DE}"/>
              </a:ext>
            </a:extLst>
          </p:cNvPr>
          <p:cNvGrpSpPr/>
          <p:nvPr/>
        </p:nvGrpSpPr>
        <p:grpSpPr>
          <a:xfrm>
            <a:off x="5537059" y="2577446"/>
            <a:ext cx="1117881" cy="1117881"/>
            <a:chOff x="1079771" y="5396686"/>
            <a:chExt cx="1117881" cy="1117881"/>
          </a:xfrm>
        </p:grpSpPr>
        <p:grpSp>
          <p:nvGrpSpPr>
            <p:cNvPr id="24" name="maintain vital equipment" descr="maintain vital equipment">
              <a:extLst>
                <a:ext uri="{FF2B5EF4-FFF2-40B4-BE49-F238E27FC236}">
                  <a16:creationId xmlns:a16="http://schemas.microsoft.com/office/drawing/2014/main" id="{9209154C-CD65-4D26-B2C5-BFE1651DD586}"/>
                </a:ext>
              </a:extLst>
            </p:cNvPr>
            <p:cNvGrpSpPr/>
            <p:nvPr/>
          </p:nvGrpSpPr>
          <p:grpSpPr>
            <a:xfrm>
              <a:off x="1079771" y="5396686"/>
              <a:ext cx="1117881" cy="1117881"/>
              <a:chOff x="5356687" y="5717762"/>
              <a:chExt cx="430590" cy="430590"/>
            </a:xfrm>
          </p:grpSpPr>
          <p:sp>
            <p:nvSpPr>
              <p:cNvPr id="25" name="Freeform 138">
                <a:extLst>
                  <a:ext uri="{FF2B5EF4-FFF2-40B4-BE49-F238E27FC236}">
                    <a16:creationId xmlns:a16="http://schemas.microsoft.com/office/drawing/2014/main" id="{28C76F34-507A-46C6-90E0-DCD44F3F8C74}"/>
                  </a:ext>
                </a:extLst>
              </p:cNvPr>
              <p:cNvSpPr>
                <a:spLocks noEditPoints="1"/>
              </p:cNvSpPr>
              <p:nvPr/>
            </p:nvSpPr>
            <p:spPr bwMode="auto">
              <a:xfrm>
                <a:off x="5356687" y="5853678"/>
                <a:ext cx="90230" cy="135916"/>
              </a:xfrm>
              <a:custGeom>
                <a:avLst/>
                <a:gdLst>
                  <a:gd name="T0" fmla="*/ 59 w 119"/>
                  <a:gd name="T1" fmla="*/ 0 h 178"/>
                  <a:gd name="T2" fmla="*/ 17 w 119"/>
                  <a:gd name="T3" fmla="*/ 18 h 178"/>
                  <a:gd name="T4" fmla="*/ 0 w 119"/>
                  <a:gd name="T5" fmla="*/ 59 h 178"/>
                  <a:gd name="T6" fmla="*/ 0 w 119"/>
                  <a:gd name="T7" fmla="*/ 178 h 178"/>
                  <a:gd name="T8" fmla="*/ 119 w 119"/>
                  <a:gd name="T9" fmla="*/ 178 h 178"/>
                  <a:gd name="T10" fmla="*/ 119 w 119"/>
                  <a:gd name="T11" fmla="*/ 59 h 178"/>
                  <a:gd name="T12" fmla="*/ 101 w 119"/>
                  <a:gd name="T13" fmla="*/ 18 h 178"/>
                  <a:gd name="T14" fmla="*/ 59 w 119"/>
                  <a:gd name="T15" fmla="*/ 0 h 178"/>
                  <a:gd name="T16" fmla="*/ 59 w 119"/>
                  <a:gd name="T17" fmla="*/ 134 h 178"/>
                  <a:gd name="T18" fmla="*/ 51 w 119"/>
                  <a:gd name="T19" fmla="*/ 131 h 178"/>
                  <a:gd name="T20" fmla="*/ 46 w 119"/>
                  <a:gd name="T21" fmla="*/ 125 h 178"/>
                  <a:gd name="T22" fmla="*/ 45 w 119"/>
                  <a:gd name="T23" fmla="*/ 116 h 178"/>
                  <a:gd name="T24" fmla="*/ 49 w 119"/>
                  <a:gd name="T25" fmla="*/ 108 h 178"/>
                  <a:gd name="T26" fmla="*/ 56 w 119"/>
                  <a:gd name="T27" fmla="*/ 104 h 178"/>
                  <a:gd name="T28" fmla="*/ 65 w 119"/>
                  <a:gd name="T29" fmla="*/ 105 h 178"/>
                  <a:gd name="T30" fmla="*/ 72 w 119"/>
                  <a:gd name="T31" fmla="*/ 111 h 178"/>
                  <a:gd name="T32" fmla="*/ 74 w 119"/>
                  <a:gd name="T33" fmla="*/ 119 h 178"/>
                  <a:gd name="T34" fmla="*/ 70 w 119"/>
                  <a:gd name="T35" fmla="*/ 129 h 178"/>
                  <a:gd name="T36" fmla="*/ 59 w 119"/>
                  <a:gd name="T37" fmla="*/ 134 h 178"/>
                  <a:gd name="T38" fmla="*/ 30 w 119"/>
                  <a:gd name="T39" fmla="*/ 59 h 178"/>
                  <a:gd name="T40" fmla="*/ 38 w 119"/>
                  <a:gd name="T41" fmla="*/ 38 h 178"/>
                  <a:gd name="T42" fmla="*/ 59 w 119"/>
                  <a:gd name="T43" fmla="*/ 30 h 178"/>
                  <a:gd name="T44" fmla="*/ 80 w 119"/>
                  <a:gd name="T45" fmla="*/ 38 h 178"/>
                  <a:gd name="T46" fmla="*/ 89 w 119"/>
                  <a:gd name="T47" fmla="*/ 59 h 178"/>
                  <a:gd name="T48" fmla="*/ 30 w 119"/>
                  <a:gd name="T49" fmla="*/ 5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9" h="178">
                    <a:moveTo>
                      <a:pt x="59" y="0"/>
                    </a:moveTo>
                    <a:cubicBezTo>
                      <a:pt x="44" y="0"/>
                      <a:pt x="28" y="6"/>
                      <a:pt x="17" y="18"/>
                    </a:cubicBezTo>
                    <a:cubicBezTo>
                      <a:pt x="6" y="29"/>
                      <a:pt x="0" y="44"/>
                      <a:pt x="0" y="59"/>
                    </a:cubicBezTo>
                    <a:cubicBezTo>
                      <a:pt x="0" y="178"/>
                      <a:pt x="0" y="178"/>
                      <a:pt x="0" y="178"/>
                    </a:cubicBezTo>
                    <a:cubicBezTo>
                      <a:pt x="119" y="178"/>
                      <a:pt x="119" y="178"/>
                      <a:pt x="119" y="178"/>
                    </a:cubicBezTo>
                    <a:cubicBezTo>
                      <a:pt x="119" y="59"/>
                      <a:pt x="119" y="59"/>
                      <a:pt x="119" y="59"/>
                    </a:cubicBezTo>
                    <a:cubicBezTo>
                      <a:pt x="119" y="44"/>
                      <a:pt x="112" y="29"/>
                      <a:pt x="101" y="18"/>
                    </a:cubicBezTo>
                    <a:cubicBezTo>
                      <a:pt x="90" y="6"/>
                      <a:pt x="75" y="0"/>
                      <a:pt x="59" y="0"/>
                    </a:cubicBezTo>
                    <a:close/>
                    <a:moveTo>
                      <a:pt x="59" y="134"/>
                    </a:moveTo>
                    <a:cubicBezTo>
                      <a:pt x="56" y="134"/>
                      <a:pt x="54" y="133"/>
                      <a:pt x="51" y="131"/>
                    </a:cubicBezTo>
                    <a:cubicBezTo>
                      <a:pt x="49" y="130"/>
                      <a:pt x="47" y="127"/>
                      <a:pt x="46" y="125"/>
                    </a:cubicBezTo>
                    <a:cubicBezTo>
                      <a:pt x="44" y="122"/>
                      <a:pt x="44" y="119"/>
                      <a:pt x="45" y="116"/>
                    </a:cubicBezTo>
                    <a:cubicBezTo>
                      <a:pt x="45" y="113"/>
                      <a:pt x="47" y="110"/>
                      <a:pt x="49" y="108"/>
                    </a:cubicBezTo>
                    <a:cubicBezTo>
                      <a:pt x="51" y="106"/>
                      <a:pt x="54" y="105"/>
                      <a:pt x="56" y="104"/>
                    </a:cubicBezTo>
                    <a:cubicBezTo>
                      <a:pt x="59" y="104"/>
                      <a:pt x="62" y="104"/>
                      <a:pt x="65" y="105"/>
                    </a:cubicBezTo>
                    <a:cubicBezTo>
                      <a:pt x="68" y="106"/>
                      <a:pt x="70" y="108"/>
                      <a:pt x="72" y="111"/>
                    </a:cubicBezTo>
                    <a:cubicBezTo>
                      <a:pt x="73" y="113"/>
                      <a:pt x="74" y="116"/>
                      <a:pt x="74" y="119"/>
                    </a:cubicBezTo>
                    <a:cubicBezTo>
                      <a:pt x="74" y="123"/>
                      <a:pt x="73" y="127"/>
                      <a:pt x="70" y="129"/>
                    </a:cubicBezTo>
                    <a:cubicBezTo>
                      <a:pt x="67" y="132"/>
                      <a:pt x="63" y="134"/>
                      <a:pt x="59" y="134"/>
                    </a:cubicBezTo>
                    <a:close/>
                    <a:moveTo>
                      <a:pt x="30" y="59"/>
                    </a:moveTo>
                    <a:cubicBezTo>
                      <a:pt x="30" y="52"/>
                      <a:pt x="33" y="44"/>
                      <a:pt x="38" y="38"/>
                    </a:cubicBezTo>
                    <a:cubicBezTo>
                      <a:pt x="44" y="33"/>
                      <a:pt x="51" y="30"/>
                      <a:pt x="59" y="30"/>
                    </a:cubicBezTo>
                    <a:cubicBezTo>
                      <a:pt x="67" y="30"/>
                      <a:pt x="75" y="33"/>
                      <a:pt x="80" y="38"/>
                    </a:cubicBezTo>
                    <a:cubicBezTo>
                      <a:pt x="86" y="44"/>
                      <a:pt x="89" y="52"/>
                      <a:pt x="89" y="59"/>
                    </a:cubicBezTo>
                    <a:lnTo>
                      <a:pt x="30" y="59"/>
                    </a:ln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30" name="Freeform 143">
                <a:extLst>
                  <a:ext uri="{FF2B5EF4-FFF2-40B4-BE49-F238E27FC236}">
                    <a16:creationId xmlns:a16="http://schemas.microsoft.com/office/drawing/2014/main" id="{A15DFEE3-C53D-493D-A274-D7B0397E9CEC}"/>
                  </a:ext>
                </a:extLst>
              </p:cNvPr>
              <p:cNvSpPr>
                <a:spLocks/>
              </p:cNvSpPr>
              <p:nvPr/>
            </p:nvSpPr>
            <p:spPr bwMode="auto">
              <a:xfrm>
                <a:off x="5401230" y="5717762"/>
                <a:ext cx="386047" cy="430590"/>
              </a:xfrm>
              <a:custGeom>
                <a:avLst/>
                <a:gdLst>
                  <a:gd name="T0" fmla="*/ 0 w 338"/>
                  <a:gd name="T1" fmla="*/ 0 h 377"/>
                  <a:gd name="T2" fmla="*/ 0 w 338"/>
                  <a:gd name="T3" fmla="*/ 99 h 377"/>
                  <a:gd name="T4" fmla="*/ 40 w 338"/>
                  <a:gd name="T5" fmla="*/ 99 h 377"/>
                  <a:gd name="T6" fmla="*/ 40 w 338"/>
                  <a:gd name="T7" fmla="*/ 39 h 377"/>
                  <a:gd name="T8" fmla="*/ 299 w 338"/>
                  <a:gd name="T9" fmla="*/ 39 h 377"/>
                  <a:gd name="T10" fmla="*/ 299 w 338"/>
                  <a:gd name="T11" fmla="*/ 337 h 377"/>
                  <a:gd name="T12" fmla="*/ 40 w 338"/>
                  <a:gd name="T13" fmla="*/ 337 h 377"/>
                  <a:gd name="T14" fmla="*/ 40 w 338"/>
                  <a:gd name="T15" fmla="*/ 258 h 377"/>
                  <a:gd name="T16" fmla="*/ 0 w 338"/>
                  <a:gd name="T17" fmla="*/ 258 h 377"/>
                  <a:gd name="T18" fmla="*/ 0 w 338"/>
                  <a:gd name="T19" fmla="*/ 377 h 377"/>
                  <a:gd name="T20" fmla="*/ 338 w 338"/>
                  <a:gd name="T21" fmla="*/ 377 h 377"/>
                  <a:gd name="T22" fmla="*/ 338 w 338"/>
                  <a:gd name="T23" fmla="*/ 0 h 377"/>
                  <a:gd name="T24" fmla="*/ 0 w 338"/>
                  <a:gd name="T25"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377">
                    <a:moveTo>
                      <a:pt x="0" y="0"/>
                    </a:moveTo>
                    <a:lnTo>
                      <a:pt x="0" y="99"/>
                    </a:lnTo>
                    <a:lnTo>
                      <a:pt x="40" y="99"/>
                    </a:lnTo>
                    <a:lnTo>
                      <a:pt x="40" y="39"/>
                    </a:lnTo>
                    <a:lnTo>
                      <a:pt x="299" y="39"/>
                    </a:lnTo>
                    <a:lnTo>
                      <a:pt x="299" y="337"/>
                    </a:lnTo>
                    <a:lnTo>
                      <a:pt x="40" y="337"/>
                    </a:lnTo>
                    <a:lnTo>
                      <a:pt x="40" y="258"/>
                    </a:lnTo>
                    <a:lnTo>
                      <a:pt x="0" y="258"/>
                    </a:lnTo>
                    <a:lnTo>
                      <a:pt x="0" y="377"/>
                    </a:lnTo>
                    <a:lnTo>
                      <a:pt x="338" y="377"/>
                    </a:lnTo>
                    <a:lnTo>
                      <a:pt x="338" y="0"/>
                    </a:lnTo>
                    <a:lnTo>
                      <a:pt x="0" y="0"/>
                    </a:lnTo>
                    <a:close/>
                  </a:path>
                </a:pathLst>
              </a:custGeom>
              <a:solidFill>
                <a:srgbClr val="B6C5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grpSp>
          <p:nvGrpSpPr>
            <p:cNvPr id="31" name="working parts" descr="working parts">
              <a:extLst>
                <a:ext uri="{FF2B5EF4-FFF2-40B4-BE49-F238E27FC236}">
                  <a16:creationId xmlns:a16="http://schemas.microsoft.com/office/drawing/2014/main" id="{6FF62CFC-4F6E-4EEB-853B-964868AB851F}"/>
                </a:ext>
              </a:extLst>
            </p:cNvPr>
            <p:cNvGrpSpPr/>
            <p:nvPr/>
          </p:nvGrpSpPr>
          <p:grpSpPr>
            <a:xfrm>
              <a:off x="1387930" y="5645150"/>
              <a:ext cx="611398" cy="611398"/>
              <a:chOff x="1603479" y="5717998"/>
              <a:chExt cx="492116" cy="492116"/>
            </a:xfrm>
          </p:grpSpPr>
          <p:sp>
            <p:nvSpPr>
              <p:cNvPr id="32" name="Freeform: Shape 31">
                <a:extLst>
                  <a:ext uri="{FF2B5EF4-FFF2-40B4-BE49-F238E27FC236}">
                    <a16:creationId xmlns:a16="http://schemas.microsoft.com/office/drawing/2014/main" id="{81F52E65-A564-4356-8D6F-B781E78DF282}"/>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202192"/>
              </a:solidFill>
              <a:ln w="500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939FB7-DEF9-4BAA-92E7-01C7F22FC484}"/>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202192"/>
              </a:solidFill>
              <a:ln w="5008" cap="flat">
                <a:noFill/>
                <a:prstDash val="solid"/>
                <a:miter/>
              </a:ln>
            </p:spPr>
            <p:txBody>
              <a:bodyPr rtlCol="0" anchor="ctr"/>
              <a:lstStyle/>
              <a:p>
                <a:endParaRPr lang="en-US" dirty="0"/>
              </a:p>
            </p:txBody>
          </p:sp>
        </p:grpSp>
      </p:grpSp>
      <p:grpSp>
        <p:nvGrpSpPr>
          <p:cNvPr id="34" name="e-commerce" descr="e-commerce, cloud, lock">
            <a:extLst>
              <a:ext uri="{FF2B5EF4-FFF2-40B4-BE49-F238E27FC236}">
                <a16:creationId xmlns:a16="http://schemas.microsoft.com/office/drawing/2014/main" id="{002D4DAF-6A44-40EB-BB76-6A3E82B0DA06}"/>
              </a:ext>
            </a:extLst>
          </p:cNvPr>
          <p:cNvGrpSpPr>
            <a:grpSpLocks noChangeAspect="1"/>
          </p:cNvGrpSpPr>
          <p:nvPr/>
        </p:nvGrpSpPr>
        <p:grpSpPr>
          <a:xfrm>
            <a:off x="9350575" y="2525928"/>
            <a:ext cx="1214038" cy="1214038"/>
            <a:chOff x="6341055" y="5683181"/>
            <a:chExt cx="471774" cy="471774"/>
          </a:xfrm>
        </p:grpSpPr>
        <p:sp>
          <p:nvSpPr>
            <p:cNvPr id="35" name="Freeform: Shape 34">
              <a:extLst>
                <a:ext uri="{FF2B5EF4-FFF2-40B4-BE49-F238E27FC236}">
                  <a16:creationId xmlns:a16="http://schemas.microsoft.com/office/drawing/2014/main" id="{3E92C68C-F3F8-44CE-8F0B-B8D4718879EF}"/>
                </a:ext>
              </a:extLst>
            </p:cNvPr>
            <p:cNvSpPr/>
            <p:nvPr/>
          </p:nvSpPr>
          <p:spPr>
            <a:xfrm>
              <a:off x="6463763" y="5681908"/>
              <a:ext cx="223728" cy="189682"/>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74CDF3"/>
            </a:solidFill>
            <a:ln w="4812"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32A561D-DA67-4BB8-BAAA-ADBE33AE0DFE}"/>
                </a:ext>
              </a:extLst>
            </p:cNvPr>
            <p:cNvSpPr/>
            <p:nvPr/>
          </p:nvSpPr>
          <p:spPr>
            <a:xfrm>
              <a:off x="6415078" y="5853561"/>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202192"/>
            </a:solidFill>
            <a:ln w="4812"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2E451778-4364-4371-8612-25AFA340A88F}"/>
                </a:ext>
              </a:extLst>
            </p:cNvPr>
            <p:cNvSpPr/>
            <p:nvPr/>
          </p:nvSpPr>
          <p:spPr>
            <a:xfrm>
              <a:off x="6461958" y="5924445"/>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692324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0"/>
                                  </p:stCondLst>
                                  <p:childTnLst>
                                    <p:animMotion origin="layout" path="M 3.95833E-6 -1.48148E-6 L 3.95833E-6 0.03773 " pathEditMode="relative" rAng="0" ptsTypes="AA">
                                      <p:cBhvr>
                                        <p:cTn id="9" dur="750" spd="-100000" fill="hold"/>
                                        <p:tgtEl>
                                          <p:spTgt spid="18"/>
                                        </p:tgtEl>
                                        <p:attrNameLst>
                                          <p:attrName>ppt_x</p:attrName>
                                          <p:attrName>ppt_y</p:attrName>
                                        </p:attrNameLst>
                                      </p:cBhvr>
                                      <p:rCtr x="0" y="1875"/>
                                    </p:animMotion>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0"/>
                                  </p:stCondLst>
                                  <p:childTnLst>
                                    <p:animMotion origin="layout" path="M 3.54167E-6 4.81481E-6 L 3.54167E-6 0.03773 " pathEditMode="relative" rAng="0" ptsTypes="AA">
                                      <p:cBhvr>
                                        <p:cTn id="14" dur="750" spd="-100000" fill="hold"/>
                                        <p:tgtEl>
                                          <p:spTgt spid="4">
                                            <p:txEl>
                                              <p:pRg st="0" end="0"/>
                                            </p:txEl>
                                          </p:spTgt>
                                        </p:tgtEl>
                                        <p:attrNameLst>
                                          <p:attrName>ppt_x</p:attrName>
                                          <p:attrName>ppt_y</p:attrName>
                                        </p:attrNameLst>
                                      </p:cBhvr>
                                      <p:rCtr x="0" y="1875"/>
                                    </p:animMotion>
                                  </p:childTnLst>
                                </p:cTn>
                              </p:par>
                              <p:par>
                                <p:cTn id="15" presetID="10" presetClass="entr" presetSubtype="0" fill="hold"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100"/>
                                  </p:stCondLst>
                                  <p:childTnLst>
                                    <p:animMotion origin="layout" path="M 3.95833E-6 -1.48148E-6 L 3.95833E-6 0.03773 " pathEditMode="relative" rAng="0" ptsTypes="AA">
                                      <p:cBhvr>
                                        <p:cTn id="19" dur="750" spd="-100000" fill="hold"/>
                                        <p:tgtEl>
                                          <p:spTgt spid="3"/>
                                        </p:tgtEl>
                                        <p:attrNameLst>
                                          <p:attrName>ppt_x</p:attrName>
                                          <p:attrName>ppt_y</p:attrName>
                                        </p:attrNameLst>
                                      </p:cBhvr>
                                      <p:rCtr x="0" y="1875"/>
                                    </p:animMotion>
                                  </p:childTnLst>
                                </p:cTn>
                              </p:par>
                              <p:par>
                                <p:cTn id="20" presetID="10" presetClass="entr" presetSubtype="0" fill="hold" grpId="0" nodeType="withEffect">
                                  <p:stCondLst>
                                    <p:cond delay="1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100"/>
                                  </p:stCondLst>
                                  <p:childTnLst>
                                    <p:animMotion origin="layout" path="M -3.33333E-6 -2.59259E-6 L -3.33333E-6 0.03773 " pathEditMode="relative" rAng="0" ptsTypes="AA">
                                      <p:cBhvr>
                                        <p:cTn id="24" dur="750" spd="-100000" fill="hold"/>
                                        <p:tgtEl>
                                          <p:spTgt spid="6">
                                            <p:txEl>
                                              <p:pRg st="0" end="0"/>
                                            </p:txEl>
                                          </p:spTgt>
                                        </p:tgtEl>
                                        <p:attrNameLst>
                                          <p:attrName>ppt_x</p:attrName>
                                          <p:attrName>ppt_y</p:attrName>
                                        </p:attrNameLst>
                                      </p:cBhvr>
                                      <p:rCtr x="0" y="1875"/>
                                    </p:animMotion>
                                  </p:childTnLst>
                                </p:cTn>
                              </p:par>
                              <p:par>
                                <p:cTn id="25" presetID="10" presetClass="entr" presetSubtype="0" fill="hold" nodeType="withEffect">
                                  <p:stCondLst>
                                    <p:cond delay="2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200"/>
                                  </p:stCondLst>
                                  <p:childTnLst>
                                    <p:animMotion origin="layout" path="M 3.95833E-6 -1.48148E-6 L 3.95833E-6 0.03773 " pathEditMode="relative" rAng="0" ptsTypes="AA">
                                      <p:cBhvr>
                                        <p:cTn id="29" dur="750" spd="-100000" fill="hold"/>
                                        <p:tgtEl>
                                          <p:spTgt spid="34"/>
                                        </p:tgtEl>
                                        <p:attrNameLst>
                                          <p:attrName>ppt_x</p:attrName>
                                          <p:attrName>ppt_y</p:attrName>
                                        </p:attrNameLst>
                                      </p:cBhvr>
                                      <p:rCtr x="0" y="1875"/>
                                    </p:animMotion>
                                  </p:childTnLst>
                                </p:cTn>
                              </p:par>
                              <p:par>
                                <p:cTn id="30" presetID="10" presetClass="entr" presetSubtype="0" fill="hold" grpId="0" nodeType="withEffect">
                                  <p:stCondLst>
                                    <p:cond delay="2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200"/>
                                  </p:stCondLst>
                                  <p:childTnLst>
                                    <p:animMotion origin="layout" path="M 1.11022E-16 -2.59259E-6 L 1.11022E-16 0.03773 " pathEditMode="relative" rAng="0" ptsTypes="AA">
                                      <p:cBhvr>
                                        <p:cTn id="34" dur="750" spd="-100000" fill="hold"/>
                                        <p:tgtEl>
                                          <p:spTgt spid="8">
                                            <p:txEl>
                                              <p:pRg st="0" end="0"/>
                                            </p:txEl>
                                          </p:spTgt>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bldP spid="6" grpId="0" build="p"/>
      <p:bldP spid="6" grpId="1" build="p"/>
      <p:bldP spid="8" grpId="0" build="p"/>
      <p:bldP spid="8"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Actors API</a:t>
            </a:r>
          </a:p>
        </p:txBody>
      </p:sp>
      <p:sp>
        <p:nvSpPr>
          <p:cNvPr id="12" name="Text Placeholder 11">
            <a:extLst>
              <a:ext uri="{FF2B5EF4-FFF2-40B4-BE49-F238E27FC236}">
                <a16:creationId xmlns:a16="http://schemas.microsoft.com/office/drawing/2014/main" id="{CECDC866-E2B8-40FD-B158-30D48AC3833E}"/>
              </a:ext>
            </a:extLst>
          </p:cNvPr>
          <p:cNvSpPr>
            <a:spLocks noGrp="1"/>
          </p:cNvSpPr>
          <p:nvPr>
            <p:ph type="body" sz="quarter" idx="4294967295"/>
          </p:nvPr>
        </p:nvSpPr>
        <p:spPr>
          <a:xfrm>
            <a:off x="588263" y="1458913"/>
            <a:ext cx="5698237" cy="4493538"/>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Semibold" panose="020B0702040204020203" pitchFamily="34" charset="0"/>
              </a:rPr>
              <a:t>App-to-sidecar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Invoke an actor method</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POST/GET /v1.0/actors/MyActor/A/method/update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Save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POST/PUT /v1.0/actors/MyActor/A/state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Get actor state</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GET /v1.0/actors/MyActor/A/state/status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Create actor reminder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POST/PUT /v1.0/actors/MyActor/A/reminders/process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202192"/>
                </a:solidFill>
                <a:effectLst/>
                <a:uLnTx/>
                <a:uFillTx/>
                <a:latin typeface="Cambria" panose="02040503050406030204" pitchFamily="18" charset="0"/>
                <a:ea typeface="Cambria" panose="02040503050406030204" pitchFamily="18" charset="0"/>
                <a:cs typeface="Segoe UI Semibold" panose="020B0702040204020203" pitchFamily="34" charset="0"/>
              </a:rPr>
              <a:t>Create actor timer</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POST/PUT /v1.0/actors/MyActor/A/timers/process</a:t>
            </a:r>
          </a:p>
        </p:txBody>
      </p:sp>
      <p:sp>
        <p:nvSpPr>
          <p:cNvPr id="13" name="Text Placeholder 11">
            <a:extLst>
              <a:ext uri="{FF2B5EF4-FFF2-40B4-BE49-F238E27FC236}">
                <a16:creationId xmlns:a16="http://schemas.microsoft.com/office/drawing/2014/main" id="{CD341D42-63DA-43A3-8FB6-7ECCD2F07671}"/>
              </a:ext>
            </a:extLst>
          </p:cNvPr>
          <p:cNvSpPr txBox="1">
            <a:spLocks/>
          </p:cNvSpPr>
          <p:nvPr/>
        </p:nvSpPr>
        <p:spPr>
          <a:xfrm>
            <a:off x="6335013" y="1458913"/>
            <a:ext cx="5698237" cy="4555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600"/>
              </a:spcAft>
              <a:buSzTx/>
              <a:buFontTx/>
              <a:buNone/>
              <a:defRPr/>
            </a:pPr>
            <a:r>
              <a:rPr lang="en-US" sz="1600" b="1" dirty="0">
                <a:solidFill>
                  <a:srgbClr val="000000"/>
                </a:solidFill>
                <a:latin typeface="Cambria" panose="02040503050406030204" pitchFamily="18" charset="0"/>
                <a:ea typeface="Cambria" panose="02040503050406030204" pitchFamily="18" charset="0"/>
                <a:cs typeface="Segoe UI Semibold" panose="020B0702040204020203" pitchFamily="34" charset="0"/>
              </a:rPr>
              <a:t>Sidecar-to-actor</a:t>
            </a:r>
          </a:p>
          <a:p>
            <a:pPr marL="0" indent="0" defTabSz="914400">
              <a:spcBef>
                <a:spcPts val="0"/>
              </a:spcBef>
              <a:spcAft>
                <a:spcPts val="600"/>
              </a:spcAft>
              <a:buSzTx/>
              <a:buFontTx/>
              <a:buNone/>
              <a:defRPr/>
            </a:pPr>
            <a:r>
              <a:rPr lang="en-US" sz="2000"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Invoke an actor method</a:t>
            </a:r>
          </a:p>
          <a:p>
            <a:pPr marL="0" indent="0" defTabSz="914400">
              <a:spcBef>
                <a:spcPts val="0"/>
              </a:spcBef>
              <a:spcAft>
                <a:spcPts val="1800"/>
              </a:spcAft>
              <a:buSzTx/>
              <a:buFontTx/>
              <a:buNone/>
              <a:defRPr/>
            </a:pPr>
            <a:r>
              <a:rPr lang="en-US" sz="1600" b="1" dirty="0">
                <a:solidFill>
                  <a:srgbClr val="000000"/>
                </a:solidFill>
                <a:latin typeface="Cambria" panose="02040503050406030204" pitchFamily="18" charset="0"/>
                <a:ea typeface="Cambria" panose="02040503050406030204" pitchFamily="18" charset="0"/>
                <a:cs typeface="+mn-cs"/>
              </a:rPr>
              <a:t>PUT /actors/MyActor/A/method/update</a:t>
            </a:r>
          </a:p>
          <a:p>
            <a:pPr marL="0" indent="0" defTabSz="914400">
              <a:spcBef>
                <a:spcPts val="0"/>
              </a:spcBef>
              <a:spcAft>
                <a:spcPts val="1800"/>
              </a:spcAft>
              <a:buSzTx/>
              <a:buFontTx/>
              <a:buNone/>
              <a:defRPr/>
            </a:pPr>
            <a:r>
              <a:rPr lang="en-US" sz="2000"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Deactivate actor</a:t>
            </a:r>
          </a:p>
          <a:p>
            <a:pPr marL="0" indent="0" defTabSz="914400">
              <a:spcBef>
                <a:spcPts val="0"/>
              </a:spcBef>
              <a:spcAft>
                <a:spcPts val="1800"/>
              </a:spcAft>
              <a:buSzTx/>
              <a:buFontTx/>
              <a:buNone/>
              <a:defRPr/>
            </a:pPr>
            <a:r>
              <a:rPr lang="en-US" sz="1600" b="1" dirty="0">
                <a:solidFill>
                  <a:srgbClr val="000000"/>
                </a:solidFill>
                <a:latin typeface="Cambria" panose="02040503050406030204" pitchFamily="18" charset="0"/>
                <a:ea typeface="Cambria" panose="02040503050406030204" pitchFamily="18" charset="0"/>
                <a:cs typeface="+mn-cs"/>
              </a:rPr>
              <a:t>DELETE /actors/MyActor/A</a:t>
            </a:r>
          </a:p>
          <a:p>
            <a:pPr marL="0" indent="0" defTabSz="914400">
              <a:spcBef>
                <a:spcPts val="0"/>
              </a:spcBef>
              <a:spcAft>
                <a:spcPts val="600"/>
              </a:spcAft>
              <a:buSzTx/>
              <a:buFontTx/>
              <a:buNone/>
              <a:defRPr/>
            </a:pPr>
            <a:r>
              <a:rPr lang="en-US" sz="2000"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Invoke actor reminder</a:t>
            </a:r>
          </a:p>
          <a:p>
            <a:pPr marL="0" indent="0" defTabSz="914400">
              <a:spcBef>
                <a:spcPts val="0"/>
              </a:spcBef>
              <a:spcAft>
                <a:spcPts val="1800"/>
              </a:spcAft>
              <a:buSzTx/>
              <a:buFontTx/>
              <a:buNone/>
              <a:defRPr/>
            </a:pPr>
            <a:r>
              <a:rPr lang="en-US" sz="1600" b="1" dirty="0">
                <a:solidFill>
                  <a:srgbClr val="000000"/>
                </a:solidFill>
                <a:latin typeface="Cambria" panose="02040503050406030204" pitchFamily="18" charset="0"/>
                <a:ea typeface="Cambria" panose="02040503050406030204" pitchFamily="18" charset="0"/>
              </a:rPr>
              <a:t>PUT /actors/MyActor/A/method/remind/process</a:t>
            </a:r>
          </a:p>
          <a:p>
            <a:pPr marL="0" indent="0" defTabSz="914400">
              <a:spcBef>
                <a:spcPts val="0"/>
              </a:spcBef>
              <a:spcAft>
                <a:spcPts val="600"/>
              </a:spcAft>
              <a:buSzTx/>
              <a:buFontTx/>
              <a:buNone/>
              <a:defRPr/>
            </a:pPr>
            <a:r>
              <a:rPr lang="en-US" sz="2000"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Invoke actor timer</a:t>
            </a:r>
          </a:p>
          <a:p>
            <a:pPr marL="0" indent="0" defTabSz="914400">
              <a:spcBef>
                <a:spcPts val="0"/>
              </a:spcBef>
              <a:spcAft>
                <a:spcPts val="1800"/>
              </a:spcAft>
              <a:buSzTx/>
              <a:buFontTx/>
              <a:buNone/>
              <a:defRPr/>
            </a:pPr>
            <a:r>
              <a:rPr lang="en-US" sz="1600" b="1" dirty="0">
                <a:solidFill>
                  <a:srgbClr val="000000"/>
                </a:solidFill>
                <a:latin typeface="Cambria" panose="02040503050406030204" pitchFamily="18" charset="0"/>
                <a:ea typeface="Cambria" panose="02040503050406030204" pitchFamily="18" charset="0"/>
              </a:rPr>
              <a:t>PUT /actors/MyActor/A/method/timer/process</a:t>
            </a:r>
          </a:p>
          <a:p>
            <a:pPr marL="0" indent="0" defTabSz="914400">
              <a:spcBef>
                <a:spcPts val="0"/>
              </a:spcBef>
              <a:spcAft>
                <a:spcPts val="600"/>
              </a:spcAft>
              <a:buSzTx/>
              <a:buFontTx/>
              <a:buNone/>
              <a:defRPr/>
            </a:pPr>
            <a:r>
              <a:rPr lang="en-US" sz="2000" b="1" dirty="0">
                <a:solidFill>
                  <a:srgbClr val="202192"/>
                </a:solidFill>
                <a:latin typeface="Cambria" panose="02040503050406030204" pitchFamily="18" charset="0"/>
                <a:ea typeface="Cambria" panose="02040503050406030204" pitchFamily="18" charset="0"/>
                <a:cs typeface="Segoe UI Semibold" panose="020B0702040204020203" pitchFamily="34" charset="0"/>
              </a:rPr>
              <a:t>Health check</a:t>
            </a:r>
          </a:p>
          <a:p>
            <a:pPr marL="0" indent="0" defTabSz="914400">
              <a:spcBef>
                <a:spcPts val="0"/>
              </a:spcBef>
              <a:spcAft>
                <a:spcPts val="1800"/>
              </a:spcAft>
              <a:buSzTx/>
              <a:buFontTx/>
              <a:buNone/>
              <a:defRPr/>
            </a:pPr>
            <a:r>
              <a:rPr lang="en-US" sz="1600" b="1" dirty="0">
                <a:solidFill>
                  <a:srgbClr val="000000"/>
                </a:solidFill>
                <a:latin typeface="Cambria" panose="02040503050406030204" pitchFamily="18" charset="0"/>
                <a:ea typeface="Cambria" panose="02040503050406030204" pitchFamily="18" charset="0"/>
              </a:rPr>
              <a:t>GET /healthz</a:t>
            </a:r>
          </a:p>
        </p:txBody>
      </p:sp>
      <p:cxnSp>
        <p:nvCxnSpPr>
          <p:cNvPr id="15" name="Straight Connector 14">
            <a:extLst>
              <a:ext uri="{FF2B5EF4-FFF2-40B4-BE49-F238E27FC236}">
                <a16:creationId xmlns:a16="http://schemas.microsoft.com/office/drawing/2014/main" id="{1713795B-1628-4336-AF4F-E4A024550C81}"/>
              </a:ext>
            </a:extLst>
          </p:cNvPr>
          <p:cNvCxnSpPr/>
          <p:nvPr/>
        </p:nvCxnSpPr>
        <p:spPr>
          <a:xfrm>
            <a:off x="6121400" y="1530350"/>
            <a:ext cx="0" cy="4337050"/>
          </a:xfrm>
          <a:prstGeom prst="line">
            <a:avLst/>
          </a:prstGeom>
          <a:ln>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0251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4606859" y="5520725"/>
            <a:ext cx="979625" cy="269304"/>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5425449" y="5603245"/>
            <a:ext cx="916574" cy="104265"/>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5811543" y="-350617"/>
            <a:ext cx="706420" cy="10597870"/>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latin typeface="Cambria" panose="02040503050406030204" pitchFamily="18" charset="0"/>
              <a:ea typeface="Cambria" panose="02040503050406030204" pitchFamily="18" charset="0"/>
            </a:endParaRPr>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929553" y="5354593"/>
            <a:ext cx="3677306" cy="60964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OpenTelemetry Collector</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6342023" y="5342907"/>
            <a:ext cx="4920423" cy="60964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b="1" dirty="0">
                    <a:solidFill>
                      <a:srgbClr val="000000"/>
                    </a:solidFill>
                    <a:latin typeface="Cambria" panose="02040503050406030204" pitchFamily="18" charset="0"/>
                    <a:ea typeface="Cambria" panose="02040503050406030204" pitchFamily="18" charset="0"/>
                  </a:rPr>
                  <a:t>Logging &amp;</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b="1" dirty="0">
                    <a:solidFill>
                      <a:srgbClr val="000000"/>
                    </a:solidFill>
                    <a:latin typeface="Cambria" panose="02040503050406030204" pitchFamily="18" charset="0"/>
                    <a:ea typeface="Cambria" panose="02040503050406030204" pitchFamily="18" charset="0"/>
                  </a:rPr>
                  <a:t>Tracing Extensions</a:t>
                </a:r>
                <a:endParaRPr kumimoji="0" lang="en-US" sz="16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920240" y="559734"/>
            <a:ext cx="10309515" cy="3982310"/>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39481" y="2525411"/>
                <a:ext cx="741234" cy="258664"/>
              </a:xfrm>
              <a:prstGeom prst="rect">
                <a:avLst/>
              </a:prstGeom>
              <a:noFill/>
            </p:spPr>
            <p:txBody>
              <a:bodyPr wrap="none" lIns="0" tIns="0" rIns="0" bIns="0" rtlCol="0">
                <a:spAutoFit/>
              </a:bodyPr>
              <a:lstStyle/>
              <a:p>
                <a:pPr algn="ctr"/>
                <a:r>
                  <a:rPr lang="en-US" sz="2000" b="1" dirty="0">
                    <a:solidFill>
                      <a:schemeClr val="bg1"/>
                    </a:solidFill>
                    <a:latin typeface="Cambria" panose="02040503050406030204" pitchFamily="18" charset="0"/>
                    <a:ea typeface="Cambria" panose="02040503050406030204" pitchFamily="18" charset="0"/>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b="1" dirty="0">
                    <a:solidFill>
                      <a:srgbClr val="000000"/>
                    </a:solidFill>
                    <a:latin typeface="Cambria" panose="02040503050406030204" pitchFamily="18" charset="0"/>
                    <a:ea typeface="Cambria" panose="02040503050406030204" pitchFamily="18" charset="0"/>
                  </a:rPr>
                  <a:t>Twitter</a:t>
                </a:r>
                <a:endPar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29216" y="2628838"/>
                <a:ext cx="910103" cy="258813"/>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24351" y="1365073"/>
              <a:ext cx="1082284"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69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b="1" dirty="0">
                <a:latin typeface="Cambria" panose="02040503050406030204" pitchFamily="18" charset="0"/>
                <a:ea typeface="Cambria" panose="02040503050406030204" pitchFamily="18" charset="0"/>
              </a:rPr>
              <a:t>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574145" y="2768600"/>
            <a:ext cx="4701239" cy="3090333"/>
            <a:chOff x="584199" y="3219450"/>
            <a:chExt cx="3959754"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959752"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Dapr distributed tracing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Built-in Zipkin collection and viewer</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lang="en-US" sz="1800" b="1" dirty="0">
                  <a:solidFill>
                    <a:srgbClr val="000000"/>
                  </a:solidFill>
                  <a:latin typeface="Cambria" panose="02040503050406030204" pitchFamily="18" charset="0"/>
                  <a:ea typeface="Cambria" panose="02040503050406030204" pitchFamily="18" charset="0"/>
                </a:rPr>
                <a:t>Configurable sampling rates</a:t>
              </a:r>
              <a:endPar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4" y="1499150"/>
            <a:ext cx="5514976"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Emit tracing data from calls to/from Dapr sidecars and system services </a:t>
            </a:r>
            <a:r>
              <a:rPr kumimoji="0" lang="en-US" sz="1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fo</a:t>
            </a:r>
            <a:r>
              <a:rPr lang="en-US" b="1" dirty="0">
                <a:solidFill>
                  <a:srgbClr val="000000"/>
                </a:solidFill>
                <a:latin typeface="Cambria" panose="02040503050406030204" pitchFamily="18" charset="0"/>
                <a:ea typeface="Cambria" panose="02040503050406030204" pitchFamily="18" charset="0"/>
                <a:cs typeface="Segoe UI" panose="020B0502040204020203" pitchFamily="34" charset="0"/>
              </a:rPr>
              <a:t>r easy application-level instrumentation</a:t>
            </a:r>
            <a:endParaRPr kumimoji="0" lang="en-US" sz="18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cs typeface="Segoe UI" panose="020B0502040204020203" pitchFamily="34" charset="0"/>
            </a:endParaRPr>
          </a:p>
        </p:txBody>
      </p:sp>
      <p:grpSp>
        <p:nvGrpSpPr>
          <p:cNvPr id="7" name="Group 6">
            <a:extLst>
              <a:ext uri="{FF2B5EF4-FFF2-40B4-BE49-F238E27FC236}">
                <a16:creationId xmlns:a16="http://schemas.microsoft.com/office/drawing/2014/main" id="{65AAD86F-3653-4688-845D-88E462F3BAF2}"/>
              </a:ext>
            </a:extLst>
          </p:cNvPr>
          <p:cNvGrpSpPr/>
          <p:nvPr/>
        </p:nvGrpSpPr>
        <p:grpSpPr>
          <a:xfrm>
            <a:off x="6299200" y="482600"/>
            <a:ext cx="5892800" cy="6244777"/>
            <a:chOff x="5135176" y="421526"/>
            <a:chExt cx="6923231" cy="6339719"/>
          </a:xfrm>
        </p:grpSpPr>
        <p:pic>
          <p:nvPicPr>
            <p:cNvPr id="6146" name="Picture 2" descr="WIN22_Generic_Device_TabletB">
              <a:extLst>
                <a:ext uri="{FF2B5EF4-FFF2-40B4-BE49-F238E27FC236}">
                  <a16:creationId xmlns:a16="http://schemas.microsoft.com/office/drawing/2014/main" id="{66B519FA-C0E3-4B0B-80C2-2ED96B0839F9}"/>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135176" y="421526"/>
              <a:ext cx="6923231" cy="633971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pplication map">
              <a:extLst>
                <a:ext uri="{FF2B5EF4-FFF2-40B4-BE49-F238E27FC236}">
                  <a16:creationId xmlns:a16="http://schemas.microsoft.com/office/drawing/2014/main" id="{38A58F52-CB2C-4E77-9B39-1D4D66D851E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56928" y="750520"/>
              <a:ext cx="3000760" cy="5559991"/>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66897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3.75E-6 4.81481E-6 L -3.75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2895600" cy="553998"/>
          </a:xfrm>
        </p:spPr>
        <p:txBody>
          <a:bodyPr/>
          <a:lstStyle/>
          <a:p>
            <a:r>
              <a:rPr lang="en-US" b="1" dirty="0">
                <a:latin typeface="Cambria" panose="02040503050406030204" pitchFamily="18" charset="0"/>
                <a:ea typeface="Cambria" panose="02040503050406030204" pitchFamily="18" charset="0"/>
              </a:rPr>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6" name="Group 5">
            <a:extLst>
              <a:ext uri="{FF2B5EF4-FFF2-40B4-BE49-F238E27FC236}">
                <a16:creationId xmlns:a16="http://schemas.microsoft.com/office/drawing/2014/main" id="{1376AB8B-6F88-4F3C-AFE3-FA3E3C98494D}"/>
              </a:ext>
            </a:extLst>
          </p:cNvPr>
          <p:cNvGrpSpPr/>
          <p:nvPr/>
        </p:nvGrpSpPr>
        <p:grpSpPr>
          <a:xfrm>
            <a:off x="3731684" y="-633981"/>
            <a:ext cx="8985250" cy="7902543"/>
            <a:chOff x="2116137" y="421526"/>
            <a:chExt cx="7959725" cy="6778019"/>
          </a:xfrm>
        </p:grpSpPr>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36899" y="1622530"/>
              <a:ext cx="5981701" cy="41369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 shot of an open computer sitting on top of a desk&#10;&#10;Description automatically generated">
              <a:extLst>
                <a:ext uri="{FF2B5EF4-FFF2-40B4-BE49-F238E27FC236}">
                  <a16:creationId xmlns:a16="http://schemas.microsoft.com/office/drawing/2014/main" id="{897ED3B8-854D-423D-BCE8-B4B3F035DF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16137" y="421526"/>
              <a:ext cx="7959725" cy="6778019"/>
            </a:xfrm>
            <a:prstGeom prst="rect">
              <a:avLst/>
            </a:prstGeom>
          </p:spPr>
        </p:pic>
      </p:grpSp>
      <p:grpSp>
        <p:nvGrpSpPr>
          <p:cNvPr id="70" name="Group 69">
            <a:extLst>
              <a:ext uri="{FF2B5EF4-FFF2-40B4-BE49-F238E27FC236}">
                <a16:creationId xmlns:a16="http://schemas.microsoft.com/office/drawing/2014/main" id="{12A4F020-D5F3-4E65-85D0-8C5F0C920E40}"/>
              </a:ext>
            </a:extLst>
          </p:cNvPr>
          <p:cNvGrpSpPr/>
          <p:nvPr/>
        </p:nvGrpSpPr>
        <p:grpSpPr>
          <a:xfrm>
            <a:off x="574146" y="2768600"/>
            <a:ext cx="3692526" cy="3090333"/>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rPr>
                <a:t>Dapr Metrics features: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Call latency</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CPU/memory usage</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Error rates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Sidecar injection failures</a:t>
              </a:r>
            </a:p>
            <a:p>
              <a:pPr marL="365760" marR="0" lvl="1" indent="0" algn="l" defTabSz="932742" rtl="0" eaLnBrk="1" fontAlgn="auto" latinLnBrk="0" hangingPunct="1">
                <a:lnSpc>
                  <a:spcPct val="100000"/>
                </a:lnSpc>
                <a:spcBef>
                  <a:spcPts val="60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428625" y="1499150"/>
            <a:ext cx="3770842" cy="92333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anose="020B0502040204020203" pitchFamily="34" charset="0"/>
              </a:rPr>
              <a:t>Built-in monitoring capabilities to understand the behavior of the Dapr sidecar and system services</a:t>
            </a:r>
            <a:endParaRPr kumimoji="0" lang="en-US" sz="1800" b="1" i="0" u="none" strike="noStrike" kern="120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432552" y="1773921"/>
            <a:ext cx="5177434" cy="3541029"/>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Get started with </a:t>
            </a:r>
            <a:r>
              <a:rPr lang="en-US" sz="2000" dirty="0" err="1">
                <a:solidFill>
                  <a:schemeClr val="tx1"/>
                </a:solidFill>
                <a:latin typeface="Cambria" panose="02040503050406030204" pitchFamily="18" charset="0"/>
                <a:ea typeface="Cambria" panose="02040503050406030204" pitchFamily="18" charset="0"/>
                <a:cs typeface="Segoe UI" pitchFamily="34" charset="0"/>
              </a:rPr>
              <a:t>dapr</a:t>
            </a:r>
            <a:r>
              <a:rPr lang="en-US" sz="2000" dirty="0">
                <a:solidFill>
                  <a:schemeClr val="tx1"/>
                </a:solidFill>
                <a:latin typeface="Cambria" panose="02040503050406030204" pitchFamily="18" charset="0"/>
                <a:ea typeface="Cambria" panose="02040503050406030204" pitchFamily="18" charset="0"/>
                <a:cs typeface="Segoe UI" pitchFamily="34" charset="0"/>
              </a:rPr>
              <a:t> init -k</a:t>
            </a:r>
          </a:p>
          <a:p>
            <a:pPr marL="342900" indent="-342900" algn="l" defTabSz="932472" fontAlgn="base">
              <a:spcBef>
                <a:spcPct val="0"/>
              </a:spcBef>
              <a:spcAft>
                <a:spcPts val="6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Fully managed Dapr control plane</a:t>
            </a:r>
          </a:p>
          <a:p>
            <a:pPr marL="800100" lvl="1" indent="-342900" defTabSz="932472" fontAlgn="base">
              <a:spcBef>
                <a:spcPct val="0"/>
              </a:spcBef>
              <a:spcAft>
                <a:spcPts val="1200"/>
              </a:spcAft>
              <a:buFont typeface="Arial" panose="020B0604020202020204" pitchFamily="34" charset="0"/>
              <a:buChar char="•"/>
            </a:pPr>
            <a:r>
              <a:rPr lang="en-US" sz="1600" b="1" dirty="0">
                <a:solidFill>
                  <a:schemeClr val="tx1"/>
                </a:solidFill>
                <a:latin typeface="Cambria" panose="02040503050406030204" pitchFamily="18" charset="0"/>
                <a:ea typeface="Cambria" panose="02040503050406030204" pitchFamily="18" charset="0"/>
                <a:cs typeface="Segoe UI" pitchFamily="34" charset="0"/>
              </a:rPr>
              <a:t>Deploys dashboard, placement, operator, sentry, and injector pods</a:t>
            </a:r>
          </a:p>
          <a:p>
            <a:pPr marL="342900" indent="-342900" defTabSz="932472" fontAlgn="base">
              <a:spcBef>
                <a:spcPct val="0"/>
              </a:spcBef>
              <a:spcAft>
                <a:spcPts val="12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Automatically inject Dapr sidecar into all annotated pods</a:t>
            </a:r>
          </a:p>
          <a:p>
            <a:pPr marL="342900" indent="-342900" defTabSz="932472" fontAlgn="base">
              <a:spcBef>
                <a:spcPct val="0"/>
              </a:spcBef>
              <a:spcAft>
                <a:spcPts val="6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Upgrade with </a:t>
            </a:r>
            <a:r>
              <a:rPr lang="en-US" sz="2000" dirty="0" err="1">
                <a:solidFill>
                  <a:schemeClr val="tx1"/>
                </a:solidFill>
                <a:latin typeface="Cambria" panose="02040503050406030204" pitchFamily="18" charset="0"/>
                <a:ea typeface="Cambria" panose="02040503050406030204" pitchFamily="18" charset="0"/>
                <a:cs typeface="Segoe UI" pitchFamily="34" charset="0"/>
              </a:rPr>
              <a:t>dapr</a:t>
            </a:r>
            <a:r>
              <a:rPr lang="en-US" sz="2000" dirty="0">
                <a:solidFill>
                  <a:schemeClr val="tx1"/>
                </a:solidFill>
                <a:latin typeface="Cambria" panose="02040503050406030204" pitchFamily="18" charset="0"/>
                <a:ea typeface="Cambria" panose="02040503050406030204" pitchFamily="18" charset="0"/>
                <a:cs typeface="Segoe UI" pitchFamily="34" charset="0"/>
              </a:rPr>
              <a:t> upgrade</a:t>
            </a:r>
            <a:r>
              <a:rPr lang="en-US" sz="2000" b="1" dirty="0">
                <a:solidFill>
                  <a:schemeClr val="tx1"/>
                </a:solidFill>
                <a:latin typeface="Cambria" panose="02040503050406030204" pitchFamily="18" charset="0"/>
                <a:ea typeface="Cambria" panose="02040503050406030204" pitchFamily="18" charset="0"/>
                <a:cs typeface="Segoe UI" pitchFamily="34" charset="0"/>
              </a:rPr>
              <a:t> 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7645400" y="1856252"/>
            <a:ext cx="2478688" cy="387229"/>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582016" y="1773921"/>
            <a:ext cx="5177434" cy="3541029"/>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640080"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ts val="12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Get started with </a:t>
            </a:r>
            <a:r>
              <a:rPr lang="en-US" sz="2000" dirty="0" err="1">
                <a:solidFill>
                  <a:schemeClr val="tx1"/>
                </a:solidFill>
                <a:latin typeface="Cambria" panose="02040503050406030204" pitchFamily="18" charset="0"/>
                <a:ea typeface="Cambria" panose="02040503050406030204" pitchFamily="18" charset="0"/>
                <a:cs typeface="Segoe UI" pitchFamily="34" charset="0"/>
              </a:rPr>
              <a:t>dapr</a:t>
            </a:r>
            <a:r>
              <a:rPr lang="en-US" sz="2000" dirty="0">
                <a:solidFill>
                  <a:schemeClr val="tx1"/>
                </a:solidFill>
                <a:latin typeface="Cambria" panose="02040503050406030204" pitchFamily="18" charset="0"/>
                <a:ea typeface="Cambria" panose="02040503050406030204" pitchFamily="18" charset="0"/>
                <a:cs typeface="Segoe UI" pitchFamily="34" charset="0"/>
              </a:rPr>
              <a:t> init</a:t>
            </a:r>
          </a:p>
          <a:p>
            <a:pPr marL="342900" indent="-342900" algn="l" defTabSz="932472" fontAlgn="base">
              <a:spcBef>
                <a:spcPct val="0"/>
              </a:spcBef>
              <a:spcAft>
                <a:spcPts val="6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Easy setup with Docker images</a:t>
            </a:r>
          </a:p>
          <a:p>
            <a:pPr marL="800100" lvl="1" indent="-342900" defTabSz="932472" fontAlgn="base">
              <a:spcBef>
                <a:spcPct val="0"/>
              </a:spcBef>
              <a:spcAft>
                <a:spcPts val="600"/>
              </a:spcAft>
              <a:buFont typeface="Arial" panose="020B0604020202020204" pitchFamily="34" charset="0"/>
              <a:buChar char="•"/>
            </a:pPr>
            <a:r>
              <a:rPr lang="en-US" sz="1600" b="1" dirty="0">
                <a:solidFill>
                  <a:schemeClr val="tx1"/>
                </a:solidFill>
                <a:latin typeface="Cambria" panose="02040503050406030204" pitchFamily="18" charset="0"/>
                <a:ea typeface="Cambria" panose="02040503050406030204" pitchFamily="18" charset="0"/>
                <a:cs typeface="Segoe UI" pitchFamily="34" charset="0"/>
              </a:rPr>
              <a:t>Sets up placement, Zipkin, Redis</a:t>
            </a:r>
          </a:p>
          <a:p>
            <a:pPr marL="800100" lvl="1" indent="-342900" defTabSz="932472" fontAlgn="base">
              <a:spcBef>
                <a:spcPct val="0"/>
              </a:spcBef>
              <a:spcAft>
                <a:spcPts val="1200"/>
              </a:spcAft>
              <a:buFont typeface="Arial" panose="020B0604020202020204" pitchFamily="34" charset="0"/>
              <a:buChar char="•"/>
            </a:pPr>
            <a:r>
              <a:rPr lang="en-US" sz="1600" dirty="0">
                <a:solidFill>
                  <a:schemeClr val="tx1"/>
                </a:solidFill>
                <a:latin typeface="Cambria" panose="02040503050406030204" pitchFamily="18" charset="0"/>
                <a:ea typeface="Cambria" panose="02040503050406030204" pitchFamily="18" charset="0"/>
                <a:cs typeface="Segoe UI" pitchFamily="34" charset="0"/>
              </a:rPr>
              <a:t>slim-init</a:t>
            </a:r>
            <a:r>
              <a:rPr lang="en-US" sz="1600" b="1" dirty="0">
                <a:solidFill>
                  <a:schemeClr val="tx1"/>
                </a:solidFill>
                <a:latin typeface="Cambria" panose="02040503050406030204" pitchFamily="18" charset="0"/>
                <a:ea typeface="Cambria" panose="02040503050406030204" pitchFamily="18" charset="0"/>
                <a:cs typeface="Segoe UI" pitchFamily="34" charset="0"/>
              </a:rPr>
              <a:t> available without Docker</a:t>
            </a:r>
          </a:p>
          <a:p>
            <a:pPr marL="342900" indent="-342900" defTabSz="932472" fontAlgn="base">
              <a:spcBef>
                <a:spcPct val="0"/>
              </a:spcBef>
              <a:spcAft>
                <a:spcPts val="600"/>
              </a:spcAft>
              <a:buFont typeface="Arial" panose="020B0604020202020204" pitchFamily="34" charset="0"/>
              <a:buChar char="•"/>
            </a:pPr>
            <a:r>
              <a:rPr lang="en-US" sz="2000" b="1" dirty="0">
                <a:solidFill>
                  <a:schemeClr val="tx1"/>
                </a:solidFill>
                <a:latin typeface="Cambria" panose="02040503050406030204" pitchFamily="18" charset="0"/>
                <a:ea typeface="Cambria" panose="02040503050406030204" pitchFamily="18" charset="0"/>
                <a:cs typeface="Segoe UI" pitchFamily="34" charset="0"/>
              </a:rPr>
              <a:t>Run any application with Dapr sidecar using </a:t>
            </a:r>
            <a:r>
              <a:rPr lang="en-US" sz="2000" dirty="0" err="1">
                <a:solidFill>
                  <a:schemeClr val="tx1"/>
                </a:solidFill>
                <a:latin typeface="Cambria" panose="02040503050406030204" pitchFamily="18" charset="0"/>
                <a:ea typeface="Cambria" panose="02040503050406030204" pitchFamily="18" charset="0"/>
                <a:cs typeface="Segoe UI" pitchFamily="34" charset="0"/>
              </a:rPr>
              <a:t>dapr</a:t>
            </a:r>
            <a:r>
              <a:rPr lang="en-US" sz="2000" dirty="0">
                <a:solidFill>
                  <a:schemeClr val="tx1"/>
                </a:solidFill>
                <a:latin typeface="Cambria" panose="02040503050406030204" pitchFamily="18" charset="0"/>
                <a:ea typeface="Cambria" panose="02040503050406030204" pitchFamily="18" charset="0"/>
                <a:cs typeface="Segoe UI" pitchFamily="34" charset="0"/>
              </a:rPr>
              <a:t> run</a:t>
            </a:r>
          </a:p>
          <a:p>
            <a:pPr marL="342900" indent="-342900" algn="l" defTabSz="932472" fontAlgn="base">
              <a:spcBef>
                <a:spcPct val="0"/>
              </a:spcBef>
              <a:spcAft>
                <a:spcPts val="600"/>
              </a:spcAft>
              <a:buFont typeface="Arial" panose="020B0604020202020204" pitchFamily="34" charset="0"/>
              <a:buChar char="•"/>
            </a:pPr>
            <a:endParaRPr lang="en-US" sz="2000" b="1" dirty="0">
              <a:solidFill>
                <a:schemeClr val="tx1"/>
              </a:solidFill>
              <a:latin typeface="Cambria" panose="02040503050406030204" pitchFamily="18" charset="0"/>
              <a:ea typeface="Cambria" panose="02040503050406030204" pitchFamily="18"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2144116" y="1904686"/>
            <a:ext cx="2053234"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tx1"/>
                </a:solidFill>
                <a:latin typeface="Cambria" panose="02040503050406030204" pitchFamily="18" charset="0"/>
                <a:ea typeface="Cambria" panose="02040503050406030204" pitchFamily="18" charset="0"/>
                <a:cs typeface="Segoe UI" pitchFamily="34" charset="0"/>
              </a:rPr>
              <a:t>Self-Hosted</a:t>
            </a:r>
          </a:p>
        </p:txBody>
      </p:sp>
    </p:spTree>
    <p:extLst>
      <p:ext uri="{BB962C8B-B14F-4D97-AF65-F5344CB8AC3E}">
        <p14:creationId xmlns:p14="http://schemas.microsoft.com/office/powerpoint/2010/main" val="32773369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589895" y="5754824"/>
            <a:ext cx="8563610" cy="553998"/>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latin typeface="Cambria" panose="02040503050406030204" pitchFamily="18" charset="0"/>
                  <a:ea typeface="Cambria" panose="02040503050406030204" pitchFamily="18" charset="0"/>
                  <a:cs typeface="Segoe UI" pitchFamily="34" charset="0"/>
                </a:rPr>
                <a:t>Local Dev Machine or Virtual Machine</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588263" y="1699370"/>
            <a:ext cx="2356362" cy="3936978"/>
            <a:chOff x="7845445" y="1639428"/>
            <a:chExt cx="2356362" cy="3936978"/>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1639428"/>
              <a:ext cx="2356362" cy="393697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b="1" dirty="0">
                <a:ln>
                  <a:solidFill>
                    <a:srgbClr val="2395EC"/>
                  </a:solidFill>
                </a:ln>
                <a:solidFill>
                  <a:schemeClr val="tx1">
                    <a:lumMod val="75000"/>
                    <a:lumOff val="25000"/>
                  </a:schemeClr>
                </a:solidFill>
                <a:latin typeface="Cambria" panose="02040503050406030204" pitchFamily="18" charset="0"/>
                <a:ea typeface="Cambria" panose="02040503050406030204" pitchFamily="18"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8251678" y="2523599"/>
              <a:ext cx="1575795" cy="83576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Actor</a:t>
                </a:r>
              </a:p>
              <a:p>
                <a:r>
                  <a:rPr lang="en-US" sz="1200" b="1" dirty="0">
                    <a:solidFill>
                      <a:srgbClr val="202192"/>
                    </a:solidFill>
                    <a:latin typeface="Cambria" panose="02040503050406030204" pitchFamily="18" charset="0"/>
                    <a:ea typeface="Cambria" panose="02040503050406030204" pitchFamily="18" charset="0"/>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3202" y="2913183"/>
                  <a:ext cx="656769"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Placement</a:t>
                  </a:r>
                </a:p>
              </p:txBody>
            </p:sp>
          </p:grpSp>
        </p:gr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2" cy="835760"/>
              <a:chOff x="7082977" y="2664572"/>
              <a:chExt cx="1292712"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399" y="2919695"/>
                <a:ext cx="501290" cy="369332"/>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Zipkin</a:t>
                </a:r>
              </a:p>
              <a:p>
                <a:r>
                  <a:rPr lang="en-US" sz="1200" b="1" dirty="0">
                    <a:solidFill>
                      <a:srgbClr val="202192"/>
                    </a:solidFill>
                    <a:latin typeface="Cambria" panose="02040503050406030204" pitchFamily="18" charset="0"/>
                    <a:ea typeface="Cambria" panose="02040503050406030204" pitchFamily="18" charset="0"/>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27764" y="2954302"/>
                  <a:ext cx="407649"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Redis</a:t>
                </a:r>
              </a:p>
              <a:p>
                <a:r>
                  <a:rPr lang="en-US" sz="1200" b="1" dirty="0">
                    <a:solidFill>
                      <a:srgbClr val="202192"/>
                    </a:solidFill>
                    <a:latin typeface="Cambria" panose="02040503050406030204" pitchFamily="18" charset="0"/>
                    <a:ea typeface="Cambria" panose="02040503050406030204" pitchFamily="18" charset="0"/>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016" y="2972992"/>
                  <a:ext cx="349144"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181069" y="1754577"/>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5730484" y="2798886"/>
            <a:ext cx="1375263" cy="1602049"/>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18158" y="2429761"/>
                <a:ext cx="770220" cy="269882"/>
              </a:xfrm>
              <a:prstGeom prst="rect">
                <a:avLst/>
              </a:prstGeom>
              <a:noFill/>
            </p:spPr>
            <p:txBody>
              <a:bodyPr wrap="none" lIns="0" tIns="0" rIns="0" bIns="0" rtlCol="0">
                <a:spAutoFit/>
              </a:bodyPr>
              <a:lstStyle/>
              <a:p>
                <a:pPr algn="ctr"/>
                <a:r>
                  <a:rPr lang="en-US" sz="1600" b="1" dirty="0">
                    <a:solidFill>
                      <a:srgbClr val="202192"/>
                    </a:solidFill>
                    <a:latin typeface="Cambria" panose="02040503050406030204" pitchFamily="18" charset="0"/>
                    <a:ea typeface="Cambria" panose="02040503050406030204" pitchFamily="18" charset="0"/>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b="1" dirty="0">
                  <a:latin typeface="Cambria" panose="02040503050406030204" pitchFamily="18" charset="0"/>
                  <a:ea typeface="Cambria" panose="02040503050406030204" pitchFamily="18" charset="0"/>
                </a:endParaRPr>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9773602" y="1117054"/>
            <a:ext cx="2149912" cy="5148482"/>
            <a:chOff x="9773602" y="1117054"/>
            <a:chExt cx="2149912"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b="1" dirty="0">
                    <a:solidFill>
                      <a:srgbClr val="000000"/>
                    </a:solidFill>
                    <a:latin typeface="Cambria" panose="02040503050406030204" pitchFamily="18" charset="0"/>
                    <a:ea typeface="Cambria" panose="02040503050406030204" pitchFamily="18" charset="0"/>
                  </a:rPr>
                  <a:t>Brokers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Secret </a:t>
                </a:r>
                <a:r>
                  <a:rPr lang="en-US" sz="1200" b="1" dirty="0">
                    <a:solidFill>
                      <a:srgbClr val="000000"/>
                    </a:solidFill>
                    <a:latin typeface="Cambria" panose="02040503050406030204" pitchFamily="18" charset="0"/>
                    <a:ea typeface="Cambria" panose="02040503050406030204" pitchFamily="18" charset="0"/>
                  </a:rPr>
                  <a:t>Stores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b="1" dirty="0">
                    <a:solidFill>
                      <a:srgbClr val="000000"/>
                    </a:solidFill>
                    <a:latin typeface="Cambria" panose="02040503050406030204" pitchFamily="18" charset="0"/>
                    <a:ea typeface="Cambria" panose="02040503050406030204" pitchFamily="18" charset="0"/>
                  </a:rPr>
                  <a:t>&amp; Triggers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73602" y="1117054"/>
              <a:ext cx="2123851"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7105321" y="1948248"/>
            <a:ext cx="3099808" cy="4103164"/>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5815520" y="1646871"/>
            <a:ext cx="1900328" cy="307777"/>
          </a:xfrm>
          <a:prstGeom prst="rect">
            <a:avLst/>
          </a:prstGeom>
          <a:noFill/>
        </p:spPr>
        <p:txBody>
          <a:bodyPr wrap="none" lIns="0" tIns="0" rIns="0" bIns="0" rtlCol="0">
            <a:spAutoFit/>
          </a:bodyPr>
          <a:lstStyle/>
          <a:p>
            <a:pPr algn="ctr"/>
            <a:r>
              <a:rPr lang="en-US" sz="2000" b="1" dirty="0" err="1">
                <a:solidFill>
                  <a:srgbClr val="202192"/>
                </a:solidFill>
                <a:latin typeface="Cambria" panose="02040503050406030204" pitchFamily="18" charset="0"/>
                <a:ea typeface="Cambria" panose="02040503050406030204" pitchFamily="18" charset="0"/>
              </a:rPr>
              <a:t>dapr</a:t>
            </a:r>
            <a:r>
              <a:rPr lang="en-US" sz="2000" b="1" dirty="0">
                <a:solidFill>
                  <a:srgbClr val="202192"/>
                </a:solidFill>
                <a:latin typeface="Cambria" panose="02040503050406030204" pitchFamily="18" charset="0"/>
                <a:ea typeface="Cambria" panose="02040503050406030204" pitchFamily="18" charset="0"/>
              </a:rPr>
              <a:t>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6765684" y="1954648"/>
            <a:ext cx="8701" cy="168914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7376958" y="3747917"/>
            <a:ext cx="1974138" cy="161583"/>
          </a:xfrm>
          <a:prstGeom prst="rect">
            <a:avLst/>
          </a:prstGeom>
          <a:noFill/>
        </p:spPr>
        <p:txBody>
          <a:bodyPr wrap="square" lIns="0" tIns="0" rIns="0" bIns="0" rtlCol="0" anchor="ctr">
            <a:spAutoFit/>
          </a:bodyPr>
          <a:lstStyle/>
          <a:p>
            <a:pPr algn="ctr"/>
            <a:r>
              <a:rPr lang="en-US" sz="1050" b="1" dirty="0">
                <a:latin typeface="Cambria" panose="02040503050406030204" pitchFamily="18" charset="0"/>
                <a:ea typeface="Cambria" panose="02040503050406030204" pitchFamily="18" charset="0"/>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6861529" y="2220275"/>
            <a:ext cx="1974138" cy="638636"/>
          </a:xfrm>
          <a:prstGeom prst="rect">
            <a:avLst/>
          </a:prstGeom>
          <a:noFill/>
        </p:spPr>
        <p:txBody>
          <a:bodyPr wrap="square" lIns="0" tIns="0" rIns="0" bIns="0" rtlCol="0" anchor="ctr">
            <a:spAutoFit/>
          </a:bodyPr>
          <a:lstStyle/>
          <a:p>
            <a:pPr>
              <a:spcAft>
                <a:spcPts val="600"/>
              </a:spcAft>
            </a:pPr>
            <a:r>
              <a:rPr lang="en-US" sz="1050" b="1" dirty="0">
                <a:latin typeface="Cambria" panose="02040503050406030204" pitchFamily="18" charset="0"/>
                <a:ea typeface="Cambria" panose="02040503050406030204" pitchFamily="18" charset="0"/>
              </a:rPr>
              <a:t>Launch application</a:t>
            </a:r>
          </a:p>
          <a:p>
            <a:pPr>
              <a:spcAft>
                <a:spcPts val="600"/>
              </a:spcAft>
            </a:pPr>
            <a:r>
              <a:rPr lang="en-US" sz="1050" b="1" dirty="0">
                <a:latin typeface="Cambria" panose="02040503050406030204" pitchFamily="18" charset="0"/>
                <a:ea typeface="Cambria" panose="02040503050406030204" pitchFamily="18" charset="0"/>
              </a:rPr>
              <a:t>Launch sidecar process</a:t>
            </a:r>
          </a:p>
          <a:p>
            <a:pPr>
              <a:spcAft>
                <a:spcPts val="600"/>
              </a:spcAft>
            </a:pPr>
            <a:r>
              <a:rPr lang="en-US" sz="1050" b="1" dirty="0">
                <a:latin typeface="Cambria" panose="02040503050406030204" pitchFamily="18" charset="0"/>
                <a:ea typeface="Cambria" panose="02040503050406030204" pitchFamily="18" charset="0"/>
              </a:rPr>
              <a:t>Set env variables</a:t>
            </a:r>
          </a:p>
        </p:txBody>
      </p:sp>
      <p:cxnSp>
        <p:nvCxnSpPr>
          <p:cNvPr id="7178" name="Straight Arrow Connector 139">
            <a:extLst>
              <a:ext uri="{FF2B5EF4-FFF2-40B4-BE49-F238E27FC236}">
                <a16:creationId xmlns:a16="http://schemas.microsoft.com/office/drawing/2014/main" id="{A20D82C0-28BE-446F-99E9-115918B19827}"/>
              </a:ext>
            </a:extLst>
          </p:cNvPr>
          <p:cNvCxnSpPr>
            <a:cxnSpLocks/>
            <a:stCxn id="46" idx="1"/>
            <a:endCxn id="5" idx="3"/>
          </p:cNvCxnSpPr>
          <p:nvPr/>
        </p:nvCxnSpPr>
        <p:spPr>
          <a:xfrm rot="10800000">
            <a:off x="2570292" y="2996383"/>
            <a:ext cx="3884791" cy="1021892"/>
          </a:xfrm>
          <a:prstGeom prst="bentConnector3">
            <a:avLst>
              <a:gd name="adj1" fmla="val 3221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2572302" y="4018274"/>
            <a:ext cx="3882781" cy="994225"/>
          </a:xfrm>
          <a:prstGeom prst="bentConnector3">
            <a:avLst>
              <a:gd name="adj1" fmla="val 3220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2287208" y="4017915"/>
            <a:ext cx="4167874" cy="36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3076719" y="5085084"/>
            <a:ext cx="2292841" cy="400110"/>
          </a:xfrm>
          <a:prstGeom prst="rect">
            <a:avLst/>
          </a:prstGeom>
          <a:noFill/>
        </p:spPr>
        <p:txBody>
          <a:bodyPr wrap="square" lIns="0" tIns="0" rIns="0" bIns="0" rtlCol="0" anchor="ctr">
            <a:spAutoFit/>
          </a:bodyPr>
          <a:lstStyle/>
          <a:p>
            <a:pPr>
              <a:spcAft>
                <a:spcPts val="600"/>
              </a:spcAft>
            </a:pPr>
            <a:r>
              <a:rPr lang="en-US" sz="1050" b="1" dirty="0">
                <a:latin typeface="Cambria" panose="02040503050406030204" pitchFamily="18" charset="0"/>
                <a:ea typeface="Cambria" panose="02040503050406030204" pitchFamily="18" charset="0"/>
              </a:rPr>
              <a:t>Save and retrieve state</a:t>
            </a:r>
          </a:p>
          <a:p>
            <a:pPr>
              <a:spcAft>
                <a:spcPts val="600"/>
              </a:spcAft>
            </a:pPr>
            <a:r>
              <a:rPr lang="en-US" sz="1050" b="1" dirty="0">
                <a:latin typeface="Cambria" panose="02040503050406030204" pitchFamily="18" charset="0"/>
                <a:ea typeface="Cambria" panose="02040503050406030204" pitchFamily="18" charset="0"/>
              </a:rPr>
              <a:t>Publish and subscribe to messages</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3072284" y="3069463"/>
            <a:ext cx="1649179" cy="307777"/>
          </a:xfrm>
          <a:prstGeom prst="rect">
            <a:avLst/>
          </a:prstGeom>
          <a:noFill/>
        </p:spPr>
        <p:txBody>
          <a:bodyPr wrap="square" lIns="0" tIns="0" rIns="0" bIns="0" rtlCol="0" anchor="t">
            <a:spAutoFit/>
          </a:bodyPr>
          <a:lstStyle/>
          <a:p>
            <a:pPr>
              <a:spcAft>
                <a:spcPts val="600"/>
              </a:spcAft>
            </a:pPr>
            <a:r>
              <a:rPr lang="en-US" sz="1000" b="1" dirty="0">
                <a:latin typeface="Cambria" panose="02040503050406030204" pitchFamily="18" charset="0"/>
                <a:ea typeface="Cambria" panose="02040503050406030204" pitchFamily="18" charset="0"/>
              </a:rPr>
              <a:t>Create mapping table of actor instances to pods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3072284" y="4121252"/>
            <a:ext cx="1649179" cy="153888"/>
          </a:xfrm>
          <a:prstGeom prst="rect">
            <a:avLst/>
          </a:prstGeom>
          <a:noFill/>
        </p:spPr>
        <p:txBody>
          <a:bodyPr wrap="square" lIns="0" tIns="0" rIns="0" bIns="0" rtlCol="0" anchor="t">
            <a:spAutoFit/>
          </a:bodyPr>
          <a:lstStyle/>
          <a:p>
            <a:pPr>
              <a:spcAft>
                <a:spcPts val="600"/>
              </a:spcAft>
            </a:pPr>
            <a:r>
              <a:rPr lang="en-US" sz="1000" b="1" dirty="0">
                <a:latin typeface="Cambria" panose="02040503050406030204" pitchFamily="18" charset="0"/>
                <a:ea typeface="Cambria" panose="02040503050406030204" pitchFamily="18" charset="0"/>
              </a:rPr>
              <a:t>Send distributed tracing</a:t>
            </a:r>
          </a:p>
        </p:txBody>
      </p:sp>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42" presetClass="path" presetSubtype="0" decel="100000" fill="hold" nodeType="withEffect">
                                  <p:stCondLst>
                                    <p:cond delay="0"/>
                                  </p:stCondLst>
                                  <p:childTnLst>
                                    <p:animMotion origin="layout" path="M 3.75E-6 2.59259E-6 L 3.75E-6 0.03773 " pathEditMode="relative" rAng="0" ptsTypes="AA">
                                      <p:cBhvr>
                                        <p:cTn id="16" dur="750" spd="-100000" fill="hold"/>
                                        <p:tgtEl>
                                          <p:spTgt spid="14"/>
                                        </p:tgtEl>
                                        <p:attrNameLst>
                                          <p:attrName>ppt_x</p:attrName>
                                          <p:attrName>ppt_y</p:attrName>
                                        </p:attrNameLst>
                                      </p:cBhvr>
                                      <p:rCtr x="0" y="187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animEffect transition="in" filter="fade">
                                      <p:cBhvr>
                                        <p:cTn id="21" dur="500"/>
                                        <p:tgtEl>
                                          <p:spTgt spid="101"/>
                                        </p:tgtEl>
                                      </p:cBhvr>
                                    </p:animEffect>
                                  </p:childTnLst>
                                </p:cTn>
                              </p:par>
                              <p:par>
                                <p:cTn id="22" presetID="42" presetClass="path" presetSubtype="0" decel="100000" fill="hold" grpId="1" nodeType="withEffect">
                                  <p:stCondLst>
                                    <p:cond delay="0"/>
                                  </p:stCondLst>
                                  <p:childTnLst>
                                    <p:animMotion origin="layout" path="M 2.29167E-6 0 L 2.29167E-6 0.03773 " pathEditMode="relative" rAng="0" ptsTypes="AA">
                                      <p:cBhvr>
                                        <p:cTn id="23" dur="750" spd="-100000" fill="hold"/>
                                        <p:tgtEl>
                                          <p:spTgt spid="101"/>
                                        </p:tgtEl>
                                        <p:attrNameLst>
                                          <p:attrName>ppt_x</p:attrName>
                                          <p:attrName>ppt_y</p:attrName>
                                        </p:attrNameLst>
                                      </p:cBhvr>
                                      <p:rCtr x="0" y="1875"/>
                                    </p:animMotion>
                                  </p:childTnLst>
                                </p:cTn>
                              </p:par>
                            </p:childTnLst>
                          </p:cTn>
                        </p:par>
                        <p:par>
                          <p:cTn id="24" fill="hold">
                            <p:stCondLst>
                              <p:cond delay="750"/>
                            </p:stCondLst>
                            <p:childTnLst>
                              <p:par>
                                <p:cTn id="25" presetID="22" presetClass="entr" presetSubtype="1" fill="hold" nodeType="after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wipe(up)">
                                      <p:cBhvr>
                                        <p:cTn id="27" dur="500"/>
                                        <p:tgtEl>
                                          <p:spTgt spid="717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53" presetClass="entr" presetSubtype="16"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185"/>
                                        </p:tgtEl>
                                        <p:attrNameLst>
                                          <p:attrName>style.visibility</p:attrName>
                                        </p:attrNameLst>
                                      </p:cBhvr>
                                      <p:to>
                                        <p:strVal val="visible"/>
                                      </p:to>
                                    </p:set>
                                    <p:animEffect transition="in" filter="wipe(right)">
                                      <p:cBhvr>
                                        <p:cTn id="40" dur="500"/>
                                        <p:tgtEl>
                                          <p:spTgt spid="7185"/>
                                        </p:tgtEl>
                                      </p:cBhvr>
                                    </p:animEffect>
                                  </p:childTnLst>
                                </p:cTn>
                              </p:par>
                              <p:par>
                                <p:cTn id="41" presetID="22" presetClass="entr" presetSubtype="2" fill="hold" nodeType="withEffect">
                                  <p:stCondLst>
                                    <p:cond delay="0"/>
                                  </p:stCondLst>
                                  <p:childTnLst>
                                    <p:set>
                                      <p:cBhvr>
                                        <p:cTn id="42" dur="1" fill="hold">
                                          <p:stCondLst>
                                            <p:cond delay="0"/>
                                          </p:stCondLst>
                                        </p:cTn>
                                        <p:tgtEl>
                                          <p:spTgt spid="7178"/>
                                        </p:tgtEl>
                                        <p:attrNameLst>
                                          <p:attrName>style.visibility</p:attrName>
                                        </p:attrNameLst>
                                      </p:cBhvr>
                                      <p:to>
                                        <p:strVal val="visible"/>
                                      </p:to>
                                    </p:set>
                                    <p:animEffect transition="in" filter="wipe(right)">
                                      <p:cBhvr>
                                        <p:cTn id="43" dur="500"/>
                                        <p:tgtEl>
                                          <p:spTgt spid="7178"/>
                                        </p:tgtEl>
                                      </p:cBhvr>
                                    </p:animEffect>
                                  </p:childTnLst>
                                </p:cTn>
                              </p:par>
                              <p:par>
                                <p:cTn id="44" presetID="22" presetClass="entr" presetSubtype="2" fill="hold" nodeType="withEffect">
                                  <p:stCondLst>
                                    <p:cond delay="0"/>
                                  </p:stCondLst>
                                  <p:childTnLst>
                                    <p:set>
                                      <p:cBhvr>
                                        <p:cTn id="45" dur="1" fill="hold">
                                          <p:stCondLst>
                                            <p:cond delay="0"/>
                                          </p:stCondLst>
                                        </p:cTn>
                                        <p:tgtEl>
                                          <p:spTgt spid="7181"/>
                                        </p:tgtEl>
                                        <p:attrNameLst>
                                          <p:attrName>style.visibility</p:attrName>
                                        </p:attrNameLst>
                                      </p:cBhvr>
                                      <p:to>
                                        <p:strVal val="visible"/>
                                      </p:to>
                                    </p:set>
                                    <p:animEffect transition="in" filter="wipe(right)">
                                      <p:cBhvr>
                                        <p:cTn id="46" dur="500"/>
                                        <p:tgtEl>
                                          <p:spTgt spid="7181"/>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190"/>
                                        </p:tgtEl>
                                        <p:attrNameLst>
                                          <p:attrName>style.visibility</p:attrName>
                                        </p:attrNameLst>
                                      </p:cBhvr>
                                      <p:to>
                                        <p:strVal val="visible"/>
                                      </p:to>
                                    </p:set>
                                    <p:animEffect transition="in" filter="fade">
                                      <p:cBhvr>
                                        <p:cTn id="49" dur="500"/>
                                        <p:tgtEl>
                                          <p:spTgt spid="7190"/>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4.44444E-6 L -3.75E-6 0.03774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7190" grpId="0"/>
      <p:bldP spid="1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3" name="Group 292">
            <a:extLst>
              <a:ext uri="{FF2B5EF4-FFF2-40B4-BE49-F238E27FC236}">
                <a16:creationId xmlns:a16="http://schemas.microsoft.com/office/drawing/2014/main" id="{2AB62CED-316F-4F83-8727-99EAC5188A37}"/>
              </a:ext>
            </a:extLst>
          </p:cNvPr>
          <p:cNvGrpSpPr/>
          <p:nvPr/>
        </p:nvGrpSpPr>
        <p:grpSpPr>
          <a:xfrm>
            <a:off x="586740" y="1330503"/>
            <a:ext cx="8563610" cy="4506953"/>
            <a:chOff x="586740" y="1330503"/>
            <a:chExt cx="8563610" cy="4506953"/>
          </a:xfrm>
        </p:grpSpPr>
        <p:sp>
          <p:nvSpPr>
            <p:cNvPr id="6" name="Rectangle 5">
              <a:extLst>
                <a:ext uri="{FF2B5EF4-FFF2-40B4-BE49-F238E27FC236}">
                  <a16:creationId xmlns:a16="http://schemas.microsoft.com/office/drawing/2014/main" id="{3EF53D0B-FF5E-4E88-8FA4-A3C2A0202AB4}"/>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nvGrpSpPr>
            <p:cNvPr id="11" name="Group 10">
              <a:extLst>
                <a:ext uri="{FF2B5EF4-FFF2-40B4-BE49-F238E27FC236}">
                  <a16:creationId xmlns:a16="http://schemas.microsoft.com/office/drawing/2014/main" id="{90C01D56-EEAC-460A-9FF7-0F020C744D76}"/>
                </a:ext>
              </a:extLst>
            </p:cNvPr>
            <p:cNvGrpSpPr/>
            <p:nvPr/>
          </p:nvGrpSpPr>
          <p:grpSpPr>
            <a:xfrm>
              <a:off x="716616" y="1441586"/>
              <a:ext cx="2372986" cy="387229"/>
              <a:chOff x="851762" y="1941841"/>
              <a:chExt cx="2372986" cy="387229"/>
            </a:xfrm>
          </p:grpSpPr>
          <p:sp>
            <p:nvSpPr>
              <p:cNvPr id="7" name="Rectangle 6">
                <a:extLst>
                  <a:ext uri="{FF2B5EF4-FFF2-40B4-BE49-F238E27FC236}">
                    <a16:creationId xmlns:a16="http://schemas.microsoft.com/office/drawing/2014/main" id="{EC4E74C7-0AC8-4861-A8F8-EEB98F3D67BC}"/>
                  </a:ext>
                </a:extLst>
              </p:cNvPr>
              <p:cNvSpPr/>
              <p:nvPr/>
            </p:nvSpPr>
            <p:spPr bwMode="auto">
              <a:xfrm>
                <a:off x="851762" y="1990276"/>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pic>
            <p:nvPicPr>
              <p:cNvPr id="5" name="Graphic 4">
                <a:extLst>
                  <a:ext uri="{FF2B5EF4-FFF2-40B4-BE49-F238E27FC236}">
                    <a16:creationId xmlns:a16="http://schemas.microsoft.com/office/drawing/2014/main" id="{4A9C0FD5-9DC1-42B3-8121-BABC364892B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5107" y="1941841"/>
                <a:ext cx="2190733" cy="387229"/>
              </a:xfrm>
              <a:prstGeom prst="rect">
                <a:avLst/>
              </a:prstGeom>
            </p:spPr>
          </p:pic>
        </p:grpSp>
      </p:grpSp>
      <p:sp>
        <p:nvSpPr>
          <p:cNvPr id="2" name="Title 1">
            <a:extLst>
              <a:ext uri="{FF2B5EF4-FFF2-40B4-BE49-F238E27FC236}">
                <a16:creationId xmlns:a16="http://schemas.microsoft.com/office/drawing/2014/main" id="{249C2531-AF57-490A-81FC-5AE9187A4A4F}"/>
              </a:ext>
            </a:extLst>
          </p:cNvPr>
          <p:cNvSpPr>
            <a:spLocks noGrp="1"/>
          </p:cNvSpPr>
          <p:nvPr>
            <p:ph type="title"/>
          </p:nvPr>
        </p:nvSpPr>
        <p:spPr/>
        <p:txBody>
          <a:bodyPr/>
          <a:lstStyle/>
          <a:p>
            <a:r>
              <a:rPr lang="en-US" b="1" dirty="0">
                <a:latin typeface="Cambria" panose="02040503050406030204" pitchFamily="18" charset="0"/>
                <a:ea typeface="Cambria" panose="02040503050406030204" pitchFamily="18" charset="0"/>
              </a:rPr>
              <a:t>Dapr on Kubernetes</a:t>
            </a:r>
          </a:p>
        </p:txBody>
      </p:sp>
      <p:sp>
        <p:nvSpPr>
          <p:cNvPr id="13" name="Rectangle 12">
            <a:extLst>
              <a:ext uri="{FF2B5EF4-FFF2-40B4-BE49-F238E27FC236}">
                <a16:creationId xmlns:a16="http://schemas.microsoft.com/office/drawing/2014/main" id="{68D1020F-C49F-44C4-BCEF-0491A63025FF}"/>
              </a:ext>
            </a:extLst>
          </p:cNvPr>
          <p:cNvSpPr/>
          <p:nvPr/>
        </p:nvSpPr>
        <p:spPr bwMode="auto">
          <a:xfrm>
            <a:off x="586740" y="5961519"/>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75000"/>
                    <a:lumOff val="25000"/>
                  </a:schemeClr>
                </a:solidFill>
                <a:latin typeface="Cambria" panose="02040503050406030204" pitchFamily="18" charset="0"/>
                <a:ea typeface="Cambria" panose="02040503050406030204" pitchFamily="18" charset="0"/>
                <a:cs typeface="Segoe UI" pitchFamily="34" charset="0"/>
              </a:rPr>
              <a:t>Any Cloud or Edge Infrastructure</a:t>
            </a:r>
          </a:p>
        </p:txBody>
      </p:sp>
      <p:pic>
        <p:nvPicPr>
          <p:cNvPr id="17" name="Picture 16" descr="Graphical user interface&#10;&#10;Description automatically generated">
            <a:extLst>
              <a:ext uri="{FF2B5EF4-FFF2-40B4-BE49-F238E27FC236}">
                <a16:creationId xmlns:a16="http://schemas.microsoft.com/office/drawing/2014/main" id="{469703AF-9ADB-4F17-ABCF-6B5411AAB83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961519"/>
            <a:ext cx="1674935" cy="553998"/>
          </a:xfrm>
          <a:prstGeom prst="rect">
            <a:avLst/>
          </a:prstGeom>
        </p:spPr>
      </p:pic>
      <p:grpSp>
        <p:nvGrpSpPr>
          <p:cNvPr id="18" name="Group 17">
            <a:extLst>
              <a:ext uri="{FF2B5EF4-FFF2-40B4-BE49-F238E27FC236}">
                <a16:creationId xmlns:a16="http://schemas.microsoft.com/office/drawing/2014/main" id="{0E06B4D2-4430-470E-844C-F286D2770913}"/>
              </a:ext>
            </a:extLst>
          </p:cNvPr>
          <p:cNvGrpSpPr/>
          <p:nvPr/>
        </p:nvGrpSpPr>
        <p:grpSpPr>
          <a:xfrm>
            <a:off x="8590652" y="6091306"/>
            <a:ext cx="294425" cy="294425"/>
            <a:chOff x="729363" y="7184715"/>
            <a:chExt cx="573750" cy="573750"/>
          </a:xfrm>
        </p:grpSpPr>
        <p:sp>
          <p:nvSpPr>
            <p:cNvPr id="19" name="AutoShape 25">
              <a:extLst>
                <a:ext uri="{FF2B5EF4-FFF2-40B4-BE49-F238E27FC236}">
                  <a16:creationId xmlns:a16="http://schemas.microsoft.com/office/drawing/2014/main" id="{5986470D-3834-48F4-9A22-A6DAE33807CA}"/>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0" name="Freeform 27">
              <a:extLst>
                <a:ext uri="{FF2B5EF4-FFF2-40B4-BE49-F238E27FC236}">
                  <a16:creationId xmlns:a16="http://schemas.microsoft.com/office/drawing/2014/main" id="{4E72E5BC-4A2C-4386-BE47-F9876358AD28}"/>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1" name="Freeform 28">
              <a:extLst>
                <a:ext uri="{FF2B5EF4-FFF2-40B4-BE49-F238E27FC236}">
                  <a16:creationId xmlns:a16="http://schemas.microsoft.com/office/drawing/2014/main" id="{F6FAA087-B23D-4C1B-9CA7-3364B8E4E46F}"/>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2" name="Freeform 29">
              <a:extLst>
                <a:ext uri="{FF2B5EF4-FFF2-40B4-BE49-F238E27FC236}">
                  <a16:creationId xmlns:a16="http://schemas.microsoft.com/office/drawing/2014/main" id="{CF9E6E3E-5342-4256-B0EC-AA14BCA54BB9}"/>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3" name="Freeform 30">
              <a:extLst>
                <a:ext uri="{FF2B5EF4-FFF2-40B4-BE49-F238E27FC236}">
                  <a16:creationId xmlns:a16="http://schemas.microsoft.com/office/drawing/2014/main" id="{2FB658B5-5EA8-4716-AAD7-AE5D1436A463}"/>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4" name="Freeform 31">
              <a:extLst>
                <a:ext uri="{FF2B5EF4-FFF2-40B4-BE49-F238E27FC236}">
                  <a16:creationId xmlns:a16="http://schemas.microsoft.com/office/drawing/2014/main" id="{8AFDC78E-F896-4816-83E2-C6E98F045B5A}"/>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5" name="Freeform 32">
              <a:extLst>
                <a:ext uri="{FF2B5EF4-FFF2-40B4-BE49-F238E27FC236}">
                  <a16:creationId xmlns:a16="http://schemas.microsoft.com/office/drawing/2014/main" id="{3F695C19-D260-4962-9163-6841FC3937F0}"/>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6" name="Freeform 33">
              <a:extLst>
                <a:ext uri="{FF2B5EF4-FFF2-40B4-BE49-F238E27FC236}">
                  <a16:creationId xmlns:a16="http://schemas.microsoft.com/office/drawing/2014/main" id="{C89DC2FA-DE06-40CD-BA52-425E74EDEF1B}"/>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grpSp>
      <p:pic>
        <p:nvPicPr>
          <p:cNvPr id="30" name="Graphic 29">
            <a:extLst>
              <a:ext uri="{FF2B5EF4-FFF2-40B4-BE49-F238E27FC236}">
                <a16:creationId xmlns:a16="http://schemas.microsoft.com/office/drawing/2014/main" id="{CCA3C12F-1135-4C93-B78A-67E62AC063F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136140"/>
            <a:ext cx="1323600" cy="204756"/>
          </a:xfrm>
          <a:prstGeom prst="rect">
            <a:avLst/>
          </a:prstGeom>
        </p:spPr>
      </p:pic>
      <p:pic>
        <p:nvPicPr>
          <p:cNvPr id="1026" name="Picture 2" descr="See the source image">
            <a:extLst>
              <a:ext uri="{FF2B5EF4-FFF2-40B4-BE49-F238E27FC236}">
                <a16:creationId xmlns:a16="http://schemas.microsoft.com/office/drawing/2014/main" id="{EBC97293-3CE9-4FCD-A450-DDC82DB1996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115458"/>
            <a:ext cx="412472" cy="24612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FB94837-B367-45B6-B875-C66EFEF00335}"/>
              </a:ext>
            </a:extLst>
          </p:cNvPr>
          <p:cNvGrpSpPr/>
          <p:nvPr/>
        </p:nvGrpSpPr>
        <p:grpSpPr>
          <a:xfrm>
            <a:off x="800871" y="1971472"/>
            <a:ext cx="1733957" cy="1070816"/>
            <a:chOff x="851763" y="2231185"/>
            <a:chExt cx="1733957" cy="1070816"/>
          </a:xfrm>
        </p:grpSpPr>
        <p:grpSp>
          <p:nvGrpSpPr>
            <p:cNvPr id="10" name="Group 9">
              <a:extLst>
                <a:ext uri="{FF2B5EF4-FFF2-40B4-BE49-F238E27FC236}">
                  <a16:creationId xmlns:a16="http://schemas.microsoft.com/office/drawing/2014/main" id="{B0945835-AF1E-43F2-BBF0-E6E43F2995C7}"/>
                </a:ext>
              </a:extLst>
            </p:cNvPr>
            <p:cNvGrpSpPr/>
            <p:nvPr/>
          </p:nvGrpSpPr>
          <p:grpSpPr>
            <a:xfrm>
              <a:off x="851763" y="2231185"/>
              <a:ext cx="1733957" cy="1070816"/>
              <a:chOff x="851763" y="2231185"/>
              <a:chExt cx="1733957" cy="1070816"/>
            </a:xfrm>
          </p:grpSpPr>
          <p:sp>
            <p:nvSpPr>
              <p:cNvPr id="4" name="Rectangle 3">
                <a:extLst>
                  <a:ext uri="{FF2B5EF4-FFF2-40B4-BE49-F238E27FC236}">
                    <a16:creationId xmlns:a16="http://schemas.microsoft.com/office/drawing/2014/main" id="{D25AFFF7-6FED-425B-B594-AC6390AC1515}"/>
                  </a:ext>
                </a:extLst>
              </p:cNvPr>
              <p:cNvSpPr/>
              <p:nvPr/>
            </p:nvSpPr>
            <p:spPr bwMode="auto">
              <a:xfrm>
                <a:off x="851763" y="2315825"/>
                <a:ext cx="173395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8" name="TextBox 7">
                <a:extLst>
                  <a:ext uri="{FF2B5EF4-FFF2-40B4-BE49-F238E27FC236}">
                    <a16:creationId xmlns:a16="http://schemas.microsoft.com/office/drawing/2014/main" id="{01B6C1B6-03F5-4AFD-BE63-4892712E65AC}"/>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b="1" dirty="0">
                    <a:solidFill>
                      <a:schemeClr val="tx1">
                        <a:lumMod val="50000"/>
                        <a:lumOff val="50000"/>
                      </a:schemeClr>
                    </a:solidFill>
                    <a:latin typeface="Cambria" panose="02040503050406030204" pitchFamily="18" charset="0"/>
                    <a:ea typeface="Cambria" panose="02040503050406030204" pitchFamily="18" charset="0"/>
                  </a:rPr>
                  <a:t>Pod</a:t>
                </a:r>
              </a:p>
            </p:txBody>
          </p:sp>
        </p:grpSp>
        <p:sp>
          <p:nvSpPr>
            <p:cNvPr id="47" name="TextBox 46">
              <a:extLst>
                <a:ext uri="{FF2B5EF4-FFF2-40B4-BE49-F238E27FC236}">
                  <a16:creationId xmlns:a16="http://schemas.microsoft.com/office/drawing/2014/main" id="{2495627C-8D7F-4FFC-9BAD-D2888115DABF}"/>
                </a:ext>
              </a:extLst>
            </p:cNvPr>
            <p:cNvSpPr txBox="1"/>
            <p:nvPr/>
          </p:nvSpPr>
          <p:spPr>
            <a:xfrm>
              <a:off x="1740916" y="2524292"/>
              <a:ext cx="786384" cy="553998"/>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Actor partition placement</a:t>
              </a:r>
            </a:p>
          </p:txBody>
        </p:sp>
        <p:grpSp>
          <p:nvGrpSpPr>
            <p:cNvPr id="9" name="Group 8">
              <a:extLst>
                <a:ext uri="{FF2B5EF4-FFF2-40B4-BE49-F238E27FC236}">
                  <a16:creationId xmlns:a16="http://schemas.microsoft.com/office/drawing/2014/main" id="{2C0C86B9-CB87-4572-B7C1-1BCDAB697906}"/>
                </a:ext>
              </a:extLst>
            </p:cNvPr>
            <p:cNvGrpSpPr/>
            <p:nvPr/>
          </p:nvGrpSpPr>
          <p:grpSpPr>
            <a:xfrm>
              <a:off x="949495" y="2388449"/>
              <a:ext cx="716366" cy="835760"/>
              <a:chOff x="1021444" y="2381230"/>
              <a:chExt cx="843399" cy="983966"/>
            </a:xfrm>
          </p:grpSpPr>
          <p:grpSp>
            <p:nvGrpSpPr>
              <p:cNvPr id="44" name="Group 43">
                <a:extLst>
                  <a:ext uri="{FF2B5EF4-FFF2-40B4-BE49-F238E27FC236}">
                    <a16:creationId xmlns:a16="http://schemas.microsoft.com/office/drawing/2014/main" id="{6CA68DAF-866B-437E-ACC5-827976D051DF}"/>
                  </a:ext>
                </a:extLst>
              </p:cNvPr>
              <p:cNvGrpSpPr/>
              <p:nvPr/>
            </p:nvGrpSpPr>
            <p:grpSpPr>
              <a:xfrm>
                <a:off x="1021444" y="2381230"/>
                <a:ext cx="843399" cy="983966"/>
                <a:chOff x="4597460" y="1724939"/>
                <a:chExt cx="843399" cy="983966"/>
              </a:xfrm>
            </p:grpSpPr>
            <p:pic>
              <p:nvPicPr>
                <p:cNvPr id="45" name="Graphic 44">
                  <a:extLst>
                    <a:ext uri="{FF2B5EF4-FFF2-40B4-BE49-F238E27FC236}">
                      <a16:creationId xmlns:a16="http://schemas.microsoft.com/office/drawing/2014/main" id="{A59731B3-6CAA-402E-AA67-28495F5A2F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46" name="Graphic 45">
                  <a:extLst>
                    <a:ext uri="{FF2B5EF4-FFF2-40B4-BE49-F238E27FC236}">
                      <a16:creationId xmlns:a16="http://schemas.microsoft.com/office/drawing/2014/main" id="{0AC5A1EF-55AB-4FDB-864E-009D6DD78E93}"/>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48" name="TextBox 47">
                <a:extLst>
                  <a:ext uri="{FF2B5EF4-FFF2-40B4-BE49-F238E27FC236}">
                    <a16:creationId xmlns:a16="http://schemas.microsoft.com/office/drawing/2014/main" id="{DEE21372-7E8A-43BB-A762-DF2FA3C8109C}"/>
                  </a:ext>
                </a:extLst>
              </p:cNvPr>
              <p:cNvSpPr txBox="1"/>
              <p:nvPr/>
            </p:nvSpPr>
            <p:spPr>
              <a:xfrm>
                <a:off x="1103202" y="2913183"/>
                <a:ext cx="656769"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Placement</a:t>
                </a:r>
              </a:p>
            </p:txBody>
          </p:sp>
        </p:grpSp>
      </p:grpSp>
      <p:grpSp>
        <p:nvGrpSpPr>
          <p:cNvPr id="97" name="Group 96">
            <a:extLst>
              <a:ext uri="{FF2B5EF4-FFF2-40B4-BE49-F238E27FC236}">
                <a16:creationId xmlns:a16="http://schemas.microsoft.com/office/drawing/2014/main" id="{7627B149-5591-4DCA-928F-7EC4E49D1D80}"/>
              </a:ext>
            </a:extLst>
          </p:cNvPr>
          <p:cNvGrpSpPr/>
          <p:nvPr/>
        </p:nvGrpSpPr>
        <p:grpSpPr>
          <a:xfrm>
            <a:off x="2843876" y="1971472"/>
            <a:ext cx="1602522" cy="1070816"/>
            <a:chOff x="851763" y="2231185"/>
            <a:chExt cx="1602522" cy="1070816"/>
          </a:xfrm>
        </p:grpSpPr>
        <p:grpSp>
          <p:nvGrpSpPr>
            <p:cNvPr id="98" name="Group 97">
              <a:extLst>
                <a:ext uri="{FF2B5EF4-FFF2-40B4-BE49-F238E27FC236}">
                  <a16:creationId xmlns:a16="http://schemas.microsoft.com/office/drawing/2014/main" id="{F7391DE0-783C-4D9F-A2FC-4AC980F0B497}"/>
                </a:ext>
              </a:extLst>
            </p:cNvPr>
            <p:cNvGrpSpPr/>
            <p:nvPr/>
          </p:nvGrpSpPr>
          <p:grpSpPr>
            <a:xfrm>
              <a:off x="851763" y="2231185"/>
              <a:ext cx="1598487" cy="1070816"/>
              <a:chOff x="851763" y="2231185"/>
              <a:chExt cx="1598487" cy="1070816"/>
            </a:xfrm>
          </p:grpSpPr>
          <p:sp>
            <p:nvSpPr>
              <p:cNvPr id="105" name="Rectangle 104">
                <a:extLst>
                  <a:ext uri="{FF2B5EF4-FFF2-40B4-BE49-F238E27FC236}">
                    <a16:creationId xmlns:a16="http://schemas.microsoft.com/office/drawing/2014/main" id="{89BD5640-4B11-49A6-8EF2-068429269DDC}"/>
                  </a:ext>
                </a:extLst>
              </p:cNvPr>
              <p:cNvSpPr/>
              <p:nvPr/>
            </p:nvSpPr>
            <p:spPr bwMode="auto">
              <a:xfrm>
                <a:off x="851763" y="2315825"/>
                <a:ext cx="1598487"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06" name="TextBox 105">
                <a:extLst>
                  <a:ext uri="{FF2B5EF4-FFF2-40B4-BE49-F238E27FC236}">
                    <a16:creationId xmlns:a16="http://schemas.microsoft.com/office/drawing/2014/main" id="{3DFCA1E3-7C85-4DA0-A49D-1BAF0F256776}"/>
                  </a:ext>
                </a:extLst>
              </p:cNvPr>
              <p:cNvSpPr txBox="1"/>
              <p:nvPr/>
            </p:nvSpPr>
            <p:spPr>
              <a:xfrm>
                <a:off x="926057" y="2231185"/>
                <a:ext cx="366364" cy="169277"/>
              </a:xfrm>
              <a:prstGeom prst="rect">
                <a:avLst/>
              </a:prstGeom>
              <a:solidFill>
                <a:schemeClr val="bg1"/>
              </a:solidFill>
            </p:spPr>
            <p:txBody>
              <a:bodyPr wrap="square" lIns="0" tIns="0" rIns="0" bIns="0" rtlCol="0">
                <a:spAutoFit/>
              </a:bodyPr>
              <a:lstStyle/>
              <a:p>
                <a:pPr algn="ctr"/>
                <a:r>
                  <a:rPr lang="en-US" sz="1100" b="1" dirty="0">
                    <a:solidFill>
                      <a:schemeClr val="tx1">
                        <a:lumMod val="50000"/>
                        <a:lumOff val="50000"/>
                      </a:schemeClr>
                    </a:solidFill>
                    <a:latin typeface="Cambria" panose="02040503050406030204" pitchFamily="18" charset="0"/>
                    <a:ea typeface="Cambria" panose="02040503050406030204" pitchFamily="18" charset="0"/>
                  </a:rPr>
                  <a:t>Pod</a:t>
                </a:r>
              </a:p>
            </p:txBody>
          </p:sp>
        </p:grpSp>
        <p:sp>
          <p:nvSpPr>
            <p:cNvPr id="99" name="TextBox 98">
              <a:extLst>
                <a:ext uri="{FF2B5EF4-FFF2-40B4-BE49-F238E27FC236}">
                  <a16:creationId xmlns:a16="http://schemas.microsoft.com/office/drawing/2014/main" id="{D3522D0D-99FF-413B-90B3-98A63BBB3663}"/>
                </a:ext>
              </a:extLst>
            </p:cNvPr>
            <p:cNvSpPr txBox="1"/>
            <p:nvPr/>
          </p:nvSpPr>
          <p:spPr>
            <a:xfrm>
              <a:off x="1740916" y="2524292"/>
              <a:ext cx="713369" cy="553998"/>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Dapr</a:t>
              </a:r>
            </a:p>
            <a:p>
              <a:r>
                <a:rPr lang="en-US" sz="1200" b="1" dirty="0">
                  <a:solidFill>
                    <a:srgbClr val="202192"/>
                  </a:solidFill>
                  <a:latin typeface="Cambria" panose="02040503050406030204" pitchFamily="18" charset="0"/>
                  <a:ea typeface="Cambria" panose="02040503050406030204" pitchFamily="18" charset="0"/>
                </a:rPr>
                <a:t>runtime</a:t>
              </a:r>
            </a:p>
            <a:p>
              <a:r>
                <a:rPr lang="en-US" sz="1200" b="1" dirty="0">
                  <a:solidFill>
                    <a:srgbClr val="202192"/>
                  </a:solidFill>
                  <a:latin typeface="Cambria" panose="02040503050406030204" pitchFamily="18" charset="0"/>
                  <a:ea typeface="Cambria" panose="02040503050406030204" pitchFamily="18" charset="0"/>
                </a:rPr>
                <a:t>injector</a:t>
              </a:r>
            </a:p>
          </p:txBody>
        </p:sp>
        <p:grpSp>
          <p:nvGrpSpPr>
            <p:cNvPr id="100" name="Group 99">
              <a:extLst>
                <a:ext uri="{FF2B5EF4-FFF2-40B4-BE49-F238E27FC236}">
                  <a16:creationId xmlns:a16="http://schemas.microsoft.com/office/drawing/2014/main" id="{C605D41C-352A-4D37-B912-C98886746760}"/>
                </a:ext>
              </a:extLst>
            </p:cNvPr>
            <p:cNvGrpSpPr/>
            <p:nvPr/>
          </p:nvGrpSpPr>
          <p:grpSpPr>
            <a:xfrm>
              <a:off x="949495" y="2388449"/>
              <a:ext cx="716366" cy="835760"/>
              <a:chOff x="1021444" y="2381230"/>
              <a:chExt cx="843399" cy="983966"/>
            </a:xfrm>
          </p:grpSpPr>
          <p:grpSp>
            <p:nvGrpSpPr>
              <p:cNvPr id="101" name="Group 100">
                <a:extLst>
                  <a:ext uri="{FF2B5EF4-FFF2-40B4-BE49-F238E27FC236}">
                    <a16:creationId xmlns:a16="http://schemas.microsoft.com/office/drawing/2014/main" id="{DFD94579-61C5-479A-BFB3-8C1E4895FE4F}"/>
                  </a:ext>
                </a:extLst>
              </p:cNvPr>
              <p:cNvGrpSpPr/>
              <p:nvPr/>
            </p:nvGrpSpPr>
            <p:grpSpPr>
              <a:xfrm>
                <a:off x="1021444" y="2381230"/>
                <a:ext cx="843399" cy="983966"/>
                <a:chOff x="4597460" y="1724939"/>
                <a:chExt cx="843399" cy="983966"/>
              </a:xfrm>
            </p:grpSpPr>
            <p:pic>
              <p:nvPicPr>
                <p:cNvPr id="103" name="Graphic 102">
                  <a:extLst>
                    <a:ext uri="{FF2B5EF4-FFF2-40B4-BE49-F238E27FC236}">
                      <a16:creationId xmlns:a16="http://schemas.microsoft.com/office/drawing/2014/main" id="{DF1D01B6-252D-4AF5-89D0-08C59310A4ED}"/>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04" name="Graphic 103">
                  <a:extLst>
                    <a:ext uri="{FF2B5EF4-FFF2-40B4-BE49-F238E27FC236}">
                      <a16:creationId xmlns:a16="http://schemas.microsoft.com/office/drawing/2014/main" id="{84944992-F301-4668-8626-CB9D124DB01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02" name="TextBox 101">
                <a:extLst>
                  <a:ext uri="{FF2B5EF4-FFF2-40B4-BE49-F238E27FC236}">
                    <a16:creationId xmlns:a16="http://schemas.microsoft.com/office/drawing/2014/main" id="{0F3274E6-A7C8-4981-8D41-979E58FF39BA}"/>
                  </a:ext>
                </a:extLst>
              </p:cNvPr>
              <p:cNvSpPr txBox="1"/>
              <p:nvPr/>
            </p:nvSpPr>
            <p:spPr>
              <a:xfrm>
                <a:off x="1184358" y="2913183"/>
                <a:ext cx="494464"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Injector</a:t>
                </a:r>
              </a:p>
            </p:txBody>
          </p:sp>
        </p:grpSp>
      </p:grpSp>
      <p:grpSp>
        <p:nvGrpSpPr>
          <p:cNvPr id="232" name="Group 231">
            <a:extLst>
              <a:ext uri="{FF2B5EF4-FFF2-40B4-BE49-F238E27FC236}">
                <a16:creationId xmlns:a16="http://schemas.microsoft.com/office/drawing/2014/main" id="{564222BA-3DC0-4530-8060-9997E3DB8AFB}"/>
              </a:ext>
            </a:extLst>
          </p:cNvPr>
          <p:cNvGrpSpPr/>
          <p:nvPr/>
        </p:nvGrpSpPr>
        <p:grpSpPr>
          <a:xfrm>
            <a:off x="4755446" y="1971472"/>
            <a:ext cx="1938816" cy="1070816"/>
            <a:chOff x="4876079" y="2231185"/>
            <a:chExt cx="1938816" cy="1070816"/>
          </a:xfrm>
        </p:grpSpPr>
        <p:grpSp>
          <p:nvGrpSpPr>
            <p:cNvPr id="108" name="Group 107">
              <a:extLst>
                <a:ext uri="{FF2B5EF4-FFF2-40B4-BE49-F238E27FC236}">
                  <a16:creationId xmlns:a16="http://schemas.microsoft.com/office/drawing/2014/main" id="{09BBF7A2-B7AC-4CD3-BFB5-18181D1F326E}"/>
                </a:ext>
              </a:extLst>
            </p:cNvPr>
            <p:cNvGrpSpPr/>
            <p:nvPr/>
          </p:nvGrpSpPr>
          <p:grpSpPr>
            <a:xfrm>
              <a:off x="4876079" y="2231185"/>
              <a:ext cx="1938816" cy="1070816"/>
              <a:chOff x="955767" y="2231185"/>
              <a:chExt cx="1938816" cy="1070816"/>
            </a:xfrm>
          </p:grpSpPr>
          <p:sp>
            <p:nvSpPr>
              <p:cNvPr id="115" name="Rectangle 114">
                <a:extLst>
                  <a:ext uri="{FF2B5EF4-FFF2-40B4-BE49-F238E27FC236}">
                    <a16:creationId xmlns:a16="http://schemas.microsoft.com/office/drawing/2014/main" id="{65B1191F-D750-4B69-A455-C238678AE8EA}"/>
                  </a:ext>
                </a:extLst>
              </p:cNvPr>
              <p:cNvSpPr/>
              <p:nvPr/>
            </p:nvSpPr>
            <p:spPr bwMode="auto">
              <a:xfrm>
                <a:off x="955767" y="2315825"/>
                <a:ext cx="1938816"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16" name="TextBox 115">
                <a:extLst>
                  <a:ext uri="{FF2B5EF4-FFF2-40B4-BE49-F238E27FC236}">
                    <a16:creationId xmlns:a16="http://schemas.microsoft.com/office/drawing/2014/main" id="{A595A8E6-D943-40F7-BC08-B4F0794AC182}"/>
                  </a:ext>
                </a:extLst>
              </p:cNvPr>
              <p:cNvSpPr txBox="1"/>
              <p:nvPr/>
            </p:nvSpPr>
            <p:spPr>
              <a:xfrm>
                <a:off x="2473514" y="2231185"/>
                <a:ext cx="366364" cy="169277"/>
              </a:xfrm>
              <a:prstGeom prst="rect">
                <a:avLst/>
              </a:prstGeom>
              <a:solidFill>
                <a:schemeClr val="bg1"/>
              </a:solidFill>
            </p:spPr>
            <p:txBody>
              <a:bodyPr wrap="square" lIns="0" tIns="0" rIns="0" bIns="0" rtlCol="0">
                <a:spAutoFit/>
              </a:bodyPr>
              <a:lstStyle/>
              <a:p>
                <a:pPr algn="ctr"/>
                <a:r>
                  <a:rPr lang="en-US" sz="1100" b="1" dirty="0">
                    <a:solidFill>
                      <a:schemeClr val="tx1">
                        <a:lumMod val="50000"/>
                        <a:lumOff val="50000"/>
                      </a:schemeClr>
                    </a:solidFill>
                    <a:latin typeface="Cambria" panose="02040503050406030204" pitchFamily="18" charset="0"/>
                    <a:ea typeface="Cambria" panose="02040503050406030204" pitchFamily="18" charset="0"/>
                  </a:rPr>
                  <a:t>Pod</a:t>
                </a:r>
              </a:p>
            </p:txBody>
          </p:sp>
        </p:grpSp>
        <p:sp>
          <p:nvSpPr>
            <p:cNvPr id="109" name="TextBox 108">
              <a:extLst>
                <a:ext uri="{FF2B5EF4-FFF2-40B4-BE49-F238E27FC236}">
                  <a16:creationId xmlns:a16="http://schemas.microsoft.com/office/drawing/2014/main" id="{2FC96A91-EFE9-4B3F-81DC-18A3D8A2ECD6}"/>
                </a:ext>
              </a:extLst>
            </p:cNvPr>
            <p:cNvSpPr txBox="1"/>
            <p:nvPr/>
          </p:nvSpPr>
          <p:spPr>
            <a:xfrm>
              <a:off x="4900113" y="2621049"/>
              <a:ext cx="1063272" cy="369332"/>
            </a:xfrm>
            <a:prstGeom prst="rect">
              <a:avLst/>
            </a:prstGeom>
            <a:noFill/>
          </p:spPr>
          <p:txBody>
            <a:bodyPr wrap="square" lIns="0" tIns="0" rIns="0" bIns="0" rtlCol="0" anchor="ctr">
              <a:spAutoFit/>
            </a:bodyPr>
            <a:lstStyle/>
            <a:p>
              <a:pPr algn="r"/>
              <a:r>
                <a:rPr lang="en-US" sz="1200" b="1" dirty="0">
                  <a:solidFill>
                    <a:srgbClr val="202192"/>
                  </a:solidFill>
                  <a:latin typeface="Cambria" panose="02040503050406030204" pitchFamily="18" charset="0"/>
                  <a:ea typeface="Cambria" panose="02040503050406030204" pitchFamily="18" charset="0"/>
                </a:rPr>
                <a:t>Cert authority</a:t>
              </a:r>
            </a:p>
            <a:p>
              <a:pPr algn="r"/>
              <a:r>
                <a:rPr lang="en-US" sz="1200" b="1" dirty="0">
                  <a:solidFill>
                    <a:srgbClr val="202192"/>
                  </a:solidFill>
                  <a:latin typeface="Cambria" panose="02040503050406030204" pitchFamily="18" charset="0"/>
                  <a:ea typeface="Cambria" panose="02040503050406030204" pitchFamily="18" charset="0"/>
                </a:rPr>
                <a:t>and identity</a:t>
              </a:r>
            </a:p>
          </p:txBody>
        </p:sp>
        <p:grpSp>
          <p:nvGrpSpPr>
            <p:cNvPr id="110" name="Group 109">
              <a:extLst>
                <a:ext uri="{FF2B5EF4-FFF2-40B4-BE49-F238E27FC236}">
                  <a16:creationId xmlns:a16="http://schemas.microsoft.com/office/drawing/2014/main" id="{B1A715D5-A354-49B2-97A3-B82BEBAF6805}"/>
                </a:ext>
              </a:extLst>
            </p:cNvPr>
            <p:cNvGrpSpPr/>
            <p:nvPr/>
          </p:nvGrpSpPr>
          <p:grpSpPr>
            <a:xfrm>
              <a:off x="6029038" y="2388449"/>
              <a:ext cx="716366" cy="835760"/>
              <a:chOff x="1021444" y="2381230"/>
              <a:chExt cx="843399" cy="983966"/>
            </a:xfrm>
          </p:grpSpPr>
          <p:grpSp>
            <p:nvGrpSpPr>
              <p:cNvPr id="111" name="Group 110">
                <a:extLst>
                  <a:ext uri="{FF2B5EF4-FFF2-40B4-BE49-F238E27FC236}">
                    <a16:creationId xmlns:a16="http://schemas.microsoft.com/office/drawing/2014/main" id="{2DDB2F49-7CB5-44CD-A0C2-7FF66635A886}"/>
                  </a:ext>
                </a:extLst>
              </p:cNvPr>
              <p:cNvGrpSpPr/>
              <p:nvPr/>
            </p:nvGrpSpPr>
            <p:grpSpPr>
              <a:xfrm>
                <a:off x="1021444" y="2381230"/>
                <a:ext cx="843399" cy="983966"/>
                <a:chOff x="4597460" y="1724939"/>
                <a:chExt cx="843399" cy="983966"/>
              </a:xfrm>
            </p:grpSpPr>
            <p:pic>
              <p:nvPicPr>
                <p:cNvPr id="113" name="Graphic 112">
                  <a:extLst>
                    <a:ext uri="{FF2B5EF4-FFF2-40B4-BE49-F238E27FC236}">
                      <a16:creationId xmlns:a16="http://schemas.microsoft.com/office/drawing/2014/main" id="{BAC397F1-5E8D-47D7-BFAE-A47B27EB46AA}"/>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14" name="Graphic 113">
                  <a:extLst>
                    <a:ext uri="{FF2B5EF4-FFF2-40B4-BE49-F238E27FC236}">
                      <a16:creationId xmlns:a16="http://schemas.microsoft.com/office/drawing/2014/main" id="{0A800EC4-D4A9-43CF-952A-B35E64F7B881}"/>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12" name="TextBox 111">
                <a:extLst>
                  <a:ext uri="{FF2B5EF4-FFF2-40B4-BE49-F238E27FC236}">
                    <a16:creationId xmlns:a16="http://schemas.microsoft.com/office/drawing/2014/main" id="{F753F9A8-7156-4CDE-A433-6CF65225193D}"/>
                  </a:ext>
                </a:extLst>
              </p:cNvPr>
              <p:cNvSpPr txBox="1"/>
              <p:nvPr/>
            </p:nvSpPr>
            <p:spPr>
              <a:xfrm>
                <a:off x="1228705" y="2913183"/>
                <a:ext cx="405762"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Sentry</a:t>
                </a:r>
              </a:p>
            </p:txBody>
          </p:sp>
        </p:grpSp>
      </p:grpSp>
      <p:grpSp>
        <p:nvGrpSpPr>
          <p:cNvPr id="233" name="Group 232">
            <a:extLst>
              <a:ext uri="{FF2B5EF4-FFF2-40B4-BE49-F238E27FC236}">
                <a16:creationId xmlns:a16="http://schemas.microsoft.com/office/drawing/2014/main" id="{3EBEF7E4-4EE7-4AD2-AC61-D3C1C8ACA60B}"/>
              </a:ext>
            </a:extLst>
          </p:cNvPr>
          <p:cNvGrpSpPr/>
          <p:nvPr/>
        </p:nvGrpSpPr>
        <p:grpSpPr>
          <a:xfrm>
            <a:off x="7003311" y="1971472"/>
            <a:ext cx="1881765" cy="1070816"/>
            <a:chOff x="7003311" y="2231185"/>
            <a:chExt cx="1881765" cy="1070816"/>
          </a:xfrm>
        </p:grpSpPr>
        <p:grpSp>
          <p:nvGrpSpPr>
            <p:cNvPr id="118" name="Group 117">
              <a:extLst>
                <a:ext uri="{FF2B5EF4-FFF2-40B4-BE49-F238E27FC236}">
                  <a16:creationId xmlns:a16="http://schemas.microsoft.com/office/drawing/2014/main" id="{F1678E5C-873D-4536-AD44-808B60D4E69A}"/>
                </a:ext>
              </a:extLst>
            </p:cNvPr>
            <p:cNvGrpSpPr/>
            <p:nvPr/>
          </p:nvGrpSpPr>
          <p:grpSpPr>
            <a:xfrm>
              <a:off x="7003311" y="2231185"/>
              <a:ext cx="1881765" cy="1070816"/>
              <a:chOff x="851763" y="2231185"/>
              <a:chExt cx="1881765" cy="1070816"/>
            </a:xfrm>
          </p:grpSpPr>
          <p:sp>
            <p:nvSpPr>
              <p:cNvPr id="125" name="Rectangle 124">
                <a:extLst>
                  <a:ext uri="{FF2B5EF4-FFF2-40B4-BE49-F238E27FC236}">
                    <a16:creationId xmlns:a16="http://schemas.microsoft.com/office/drawing/2014/main" id="{1B72D09F-8966-4BA3-80E3-30651D6EE7CF}"/>
                  </a:ext>
                </a:extLst>
              </p:cNvPr>
              <p:cNvSpPr/>
              <p:nvPr/>
            </p:nvSpPr>
            <p:spPr bwMode="auto">
              <a:xfrm>
                <a:off x="851763" y="2315825"/>
                <a:ext cx="1881765" cy="986176"/>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26" name="TextBox 125">
                <a:extLst>
                  <a:ext uri="{FF2B5EF4-FFF2-40B4-BE49-F238E27FC236}">
                    <a16:creationId xmlns:a16="http://schemas.microsoft.com/office/drawing/2014/main" id="{381EB00C-B3E3-470A-B3C4-EB83CDACE86C}"/>
                  </a:ext>
                </a:extLst>
              </p:cNvPr>
              <p:cNvSpPr txBox="1"/>
              <p:nvPr/>
            </p:nvSpPr>
            <p:spPr>
              <a:xfrm>
                <a:off x="2300371" y="2231185"/>
                <a:ext cx="366364" cy="169277"/>
              </a:xfrm>
              <a:prstGeom prst="rect">
                <a:avLst/>
              </a:prstGeom>
              <a:solidFill>
                <a:schemeClr val="bg1"/>
              </a:solidFill>
            </p:spPr>
            <p:txBody>
              <a:bodyPr wrap="square" lIns="0" tIns="0" rIns="0" bIns="0" rtlCol="0">
                <a:spAutoFit/>
              </a:bodyPr>
              <a:lstStyle/>
              <a:p>
                <a:pPr algn="ctr"/>
                <a:r>
                  <a:rPr lang="en-US" sz="1100" b="1" dirty="0">
                    <a:solidFill>
                      <a:schemeClr val="tx1">
                        <a:lumMod val="50000"/>
                        <a:lumOff val="50000"/>
                      </a:schemeClr>
                    </a:solidFill>
                    <a:latin typeface="Cambria" panose="02040503050406030204" pitchFamily="18" charset="0"/>
                    <a:ea typeface="Cambria" panose="02040503050406030204" pitchFamily="18" charset="0"/>
                  </a:rPr>
                  <a:t>Pod</a:t>
                </a:r>
              </a:p>
            </p:txBody>
          </p:sp>
        </p:grpSp>
        <p:sp>
          <p:nvSpPr>
            <p:cNvPr id="119" name="TextBox 118">
              <a:extLst>
                <a:ext uri="{FF2B5EF4-FFF2-40B4-BE49-F238E27FC236}">
                  <a16:creationId xmlns:a16="http://schemas.microsoft.com/office/drawing/2014/main" id="{FD6771CC-4C25-4D77-A4ED-990810AA2E19}"/>
                </a:ext>
              </a:extLst>
            </p:cNvPr>
            <p:cNvSpPr txBox="1"/>
            <p:nvPr/>
          </p:nvSpPr>
          <p:spPr>
            <a:xfrm>
              <a:off x="7077604" y="2524292"/>
              <a:ext cx="958121" cy="553998"/>
            </a:xfrm>
            <a:prstGeom prst="rect">
              <a:avLst/>
            </a:prstGeom>
            <a:noFill/>
          </p:spPr>
          <p:txBody>
            <a:bodyPr wrap="square" lIns="0" tIns="0" rIns="0" bIns="0" rtlCol="0" anchor="ctr">
              <a:spAutoFit/>
            </a:bodyPr>
            <a:lstStyle/>
            <a:p>
              <a:pPr algn="r"/>
              <a:r>
                <a:rPr lang="en-US" sz="1200" b="1" dirty="0">
                  <a:solidFill>
                    <a:srgbClr val="202192"/>
                  </a:solidFill>
                  <a:latin typeface="Cambria" panose="02040503050406030204" pitchFamily="18" charset="0"/>
                  <a:ea typeface="Cambria" panose="02040503050406030204" pitchFamily="18" charset="0"/>
                </a:rPr>
                <a:t>Update component</a:t>
              </a:r>
            </a:p>
            <a:p>
              <a:pPr algn="r"/>
              <a:r>
                <a:rPr lang="en-US" sz="1200" b="1" dirty="0">
                  <a:solidFill>
                    <a:srgbClr val="202192"/>
                  </a:solidFill>
                  <a:latin typeface="Cambria" panose="02040503050406030204" pitchFamily="18" charset="0"/>
                  <a:ea typeface="Cambria" panose="02040503050406030204" pitchFamily="18" charset="0"/>
                </a:rPr>
                <a:t>changes</a:t>
              </a:r>
            </a:p>
          </p:txBody>
        </p:sp>
        <p:grpSp>
          <p:nvGrpSpPr>
            <p:cNvPr id="120" name="Group 119">
              <a:extLst>
                <a:ext uri="{FF2B5EF4-FFF2-40B4-BE49-F238E27FC236}">
                  <a16:creationId xmlns:a16="http://schemas.microsoft.com/office/drawing/2014/main" id="{114F9FCA-75D1-4F69-B1CD-F4D6B3E6A2CC}"/>
                </a:ext>
              </a:extLst>
            </p:cNvPr>
            <p:cNvGrpSpPr/>
            <p:nvPr/>
          </p:nvGrpSpPr>
          <p:grpSpPr>
            <a:xfrm>
              <a:off x="8098347" y="2388449"/>
              <a:ext cx="716366" cy="835760"/>
              <a:chOff x="1021444" y="2381230"/>
              <a:chExt cx="843399" cy="983966"/>
            </a:xfrm>
          </p:grpSpPr>
          <p:grpSp>
            <p:nvGrpSpPr>
              <p:cNvPr id="121" name="Group 120">
                <a:extLst>
                  <a:ext uri="{FF2B5EF4-FFF2-40B4-BE49-F238E27FC236}">
                    <a16:creationId xmlns:a16="http://schemas.microsoft.com/office/drawing/2014/main" id="{F3287425-8E3E-4B68-87BE-25D383CEFECE}"/>
                  </a:ext>
                </a:extLst>
              </p:cNvPr>
              <p:cNvGrpSpPr/>
              <p:nvPr/>
            </p:nvGrpSpPr>
            <p:grpSpPr>
              <a:xfrm>
                <a:off x="1021444" y="2381230"/>
                <a:ext cx="843399" cy="983966"/>
                <a:chOff x="4597460" y="1724939"/>
                <a:chExt cx="843399" cy="983966"/>
              </a:xfrm>
            </p:grpSpPr>
            <p:pic>
              <p:nvPicPr>
                <p:cNvPr id="123" name="Graphic 122">
                  <a:extLst>
                    <a:ext uri="{FF2B5EF4-FFF2-40B4-BE49-F238E27FC236}">
                      <a16:creationId xmlns:a16="http://schemas.microsoft.com/office/drawing/2014/main" id="{F92EBF23-AE13-4AF0-8D03-F41126BEEB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4597460" y="1724939"/>
                  <a:ext cx="843399" cy="983966"/>
                </a:xfrm>
                <a:prstGeom prst="rect">
                  <a:avLst/>
                </a:prstGeom>
                <a:effectLst/>
              </p:spPr>
            </p:pic>
            <p:pic>
              <p:nvPicPr>
                <p:cNvPr id="124" name="Graphic 123">
                  <a:extLst>
                    <a:ext uri="{FF2B5EF4-FFF2-40B4-BE49-F238E27FC236}">
                      <a16:creationId xmlns:a16="http://schemas.microsoft.com/office/drawing/2014/main" id="{0C21ADA4-3F70-4082-9945-4D926C086FB0}"/>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t="10685" b="10685"/>
                <a:stretch/>
              </p:blipFill>
              <p:spPr>
                <a:xfrm>
                  <a:off x="4723538" y="1863350"/>
                  <a:ext cx="568128" cy="446718"/>
                </a:xfrm>
                <a:prstGeom prst="rect">
                  <a:avLst/>
                </a:prstGeom>
              </p:spPr>
            </p:pic>
          </p:grpSp>
          <p:sp>
            <p:nvSpPr>
              <p:cNvPr id="122" name="TextBox 121">
                <a:extLst>
                  <a:ext uri="{FF2B5EF4-FFF2-40B4-BE49-F238E27FC236}">
                    <a16:creationId xmlns:a16="http://schemas.microsoft.com/office/drawing/2014/main" id="{F6E2A7A8-A7C1-47F3-81EC-FDD805AF0DEB}"/>
                  </a:ext>
                </a:extLst>
              </p:cNvPr>
              <p:cNvSpPr txBox="1"/>
              <p:nvPr/>
            </p:nvSpPr>
            <p:spPr>
              <a:xfrm>
                <a:off x="1145668" y="2913183"/>
                <a:ext cx="571841" cy="163059"/>
              </a:xfrm>
              <a:prstGeom prst="rect">
                <a:avLst/>
              </a:prstGeom>
              <a:noFill/>
            </p:spPr>
            <p:txBody>
              <a:bodyPr wrap="none" lIns="0" tIns="0" rIns="0" bIns="0" rtlCol="0">
                <a:spAutoFit/>
              </a:bodyPr>
              <a:lstStyle/>
              <a:p>
                <a:pPr algn="ctr"/>
                <a:r>
                  <a:rPr lang="en-US" sz="900" b="1" dirty="0">
                    <a:solidFill>
                      <a:srgbClr val="202192"/>
                    </a:solidFill>
                    <a:latin typeface="Cambria" panose="02040503050406030204" pitchFamily="18" charset="0"/>
                    <a:ea typeface="Cambria" panose="02040503050406030204" pitchFamily="18" charset="0"/>
                  </a:rPr>
                  <a:t>Operator</a:t>
                </a:r>
              </a:p>
            </p:txBody>
          </p:sp>
        </p:grpSp>
      </p:grpSp>
      <p:grpSp>
        <p:nvGrpSpPr>
          <p:cNvPr id="294" name="Group 293">
            <a:extLst>
              <a:ext uri="{FF2B5EF4-FFF2-40B4-BE49-F238E27FC236}">
                <a16:creationId xmlns:a16="http://schemas.microsoft.com/office/drawing/2014/main" id="{134FF87C-515F-4091-93D0-6DCEC1A34CA0}"/>
              </a:ext>
            </a:extLst>
          </p:cNvPr>
          <p:cNvGrpSpPr/>
          <p:nvPr/>
        </p:nvGrpSpPr>
        <p:grpSpPr>
          <a:xfrm>
            <a:off x="3960234" y="3909889"/>
            <a:ext cx="1764926" cy="1548113"/>
            <a:chOff x="3960234" y="3909889"/>
            <a:chExt cx="1764926" cy="1548113"/>
          </a:xfrm>
        </p:grpSpPr>
        <p:grpSp>
          <p:nvGrpSpPr>
            <p:cNvPr id="15" name="Group 14">
              <a:extLst>
                <a:ext uri="{FF2B5EF4-FFF2-40B4-BE49-F238E27FC236}">
                  <a16:creationId xmlns:a16="http://schemas.microsoft.com/office/drawing/2014/main" id="{B80CB3E8-D14B-4A99-BFFA-0BAF79E751F5}"/>
                </a:ext>
              </a:extLst>
            </p:cNvPr>
            <p:cNvGrpSpPr/>
            <p:nvPr/>
          </p:nvGrpSpPr>
          <p:grpSpPr>
            <a:xfrm>
              <a:off x="3960234" y="3909889"/>
              <a:ext cx="1764926" cy="1548113"/>
              <a:chOff x="3786286" y="3842010"/>
              <a:chExt cx="2033322" cy="1548113"/>
            </a:xfrm>
          </p:grpSpPr>
          <p:sp>
            <p:nvSpPr>
              <p:cNvPr id="135" name="Rectangle 134">
                <a:extLst>
                  <a:ext uri="{FF2B5EF4-FFF2-40B4-BE49-F238E27FC236}">
                    <a16:creationId xmlns:a16="http://schemas.microsoft.com/office/drawing/2014/main" id="{DEE5545C-A3D3-40D0-B063-A88D07123B7F}"/>
                  </a:ext>
                </a:extLst>
              </p:cNvPr>
              <p:cNvSpPr/>
              <p:nvPr/>
            </p:nvSpPr>
            <p:spPr bwMode="auto">
              <a:xfrm>
                <a:off x="3786286" y="3926651"/>
                <a:ext cx="2033322" cy="1463472"/>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36" name="TextBox 135">
                <a:extLst>
                  <a:ext uri="{FF2B5EF4-FFF2-40B4-BE49-F238E27FC236}">
                    <a16:creationId xmlns:a16="http://schemas.microsoft.com/office/drawing/2014/main" id="{B6C6133F-A2F2-4F67-82F1-438CA120D430}"/>
                  </a:ext>
                </a:extLst>
              </p:cNvPr>
              <p:cNvSpPr txBox="1"/>
              <p:nvPr/>
            </p:nvSpPr>
            <p:spPr>
              <a:xfrm>
                <a:off x="3880790" y="3842010"/>
                <a:ext cx="466026" cy="169277"/>
              </a:xfrm>
              <a:prstGeom prst="rect">
                <a:avLst/>
              </a:prstGeom>
              <a:solidFill>
                <a:schemeClr val="bg1"/>
              </a:solidFill>
            </p:spPr>
            <p:txBody>
              <a:bodyPr wrap="square" lIns="0" tIns="0" rIns="0" bIns="0" rtlCol="0" anchor="ctr">
                <a:spAutoFit/>
              </a:bodyPr>
              <a:lstStyle/>
              <a:p>
                <a:pPr algn="ctr"/>
                <a:r>
                  <a:rPr lang="en-US" sz="1100" b="1" dirty="0">
                    <a:solidFill>
                      <a:schemeClr val="tx1">
                        <a:lumMod val="50000"/>
                        <a:lumOff val="50000"/>
                      </a:schemeClr>
                    </a:solidFill>
                    <a:latin typeface="Cambria" panose="02040503050406030204" pitchFamily="18" charset="0"/>
                    <a:ea typeface="Cambria" panose="02040503050406030204" pitchFamily="18" charset="0"/>
                  </a:rPr>
                  <a:t>Pod</a:t>
                </a:r>
              </a:p>
            </p:txBody>
          </p:sp>
        </p:grpSp>
        <p:grpSp>
          <p:nvGrpSpPr>
            <p:cNvPr id="27" name="!!AppA">
              <a:extLst>
                <a:ext uri="{FF2B5EF4-FFF2-40B4-BE49-F238E27FC236}">
                  <a16:creationId xmlns:a16="http://schemas.microsoft.com/office/drawing/2014/main" id="{B1687EA3-ABB5-40A7-94A9-2DAB28C7D2B9}"/>
                </a:ext>
              </a:extLst>
            </p:cNvPr>
            <p:cNvGrpSpPr/>
            <p:nvPr/>
          </p:nvGrpSpPr>
          <p:grpSpPr>
            <a:xfrm>
              <a:off x="4282279" y="4082102"/>
              <a:ext cx="1041365" cy="1214927"/>
              <a:chOff x="3444425" y="1954650"/>
              <a:chExt cx="1400539" cy="1633964"/>
            </a:xfrm>
          </p:grpSpPr>
          <p:pic>
            <p:nvPicPr>
              <p:cNvPr id="28" name="Graphic 27">
                <a:extLst>
                  <a:ext uri="{FF2B5EF4-FFF2-40B4-BE49-F238E27FC236}">
                    <a16:creationId xmlns:a16="http://schemas.microsoft.com/office/drawing/2014/main" id="{6A62726A-05BA-4F16-B476-1482DF273B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444425" y="1954650"/>
                <a:ext cx="1400539" cy="1633964"/>
              </a:xfrm>
              <a:prstGeom prst="rect">
                <a:avLst/>
              </a:prstGeom>
            </p:spPr>
          </p:pic>
          <p:sp>
            <p:nvSpPr>
              <p:cNvPr id="29" name="TextBox 28">
                <a:extLst>
                  <a:ext uri="{FF2B5EF4-FFF2-40B4-BE49-F238E27FC236}">
                    <a16:creationId xmlns:a16="http://schemas.microsoft.com/office/drawing/2014/main" id="{41F574AA-DE31-4BB1-A298-F3FBF69F81C7}"/>
                  </a:ext>
                </a:extLst>
              </p:cNvPr>
              <p:cNvSpPr txBox="1"/>
              <p:nvPr/>
            </p:nvSpPr>
            <p:spPr>
              <a:xfrm>
                <a:off x="3630739" y="2429761"/>
                <a:ext cx="945057" cy="331144"/>
              </a:xfrm>
              <a:prstGeom prst="rect">
                <a:avLst/>
              </a:prstGeom>
              <a:noFill/>
            </p:spPr>
            <p:txBody>
              <a:bodyPr wrap="none" lIns="0" tIns="0" rIns="0" bIns="0" rtlCol="0">
                <a:spAutoFit/>
              </a:bodyPr>
              <a:lstStyle/>
              <a:p>
                <a:pPr algn="ctr"/>
                <a:r>
                  <a:rPr lang="en-US" sz="1600" b="1" dirty="0">
                    <a:solidFill>
                      <a:srgbClr val="202192"/>
                    </a:solidFill>
                    <a:latin typeface="Cambria" panose="02040503050406030204" pitchFamily="18" charset="0"/>
                    <a:ea typeface="Cambria" panose="02040503050406030204" pitchFamily="18" charset="0"/>
                  </a:rPr>
                  <a:t>My App</a:t>
                </a:r>
              </a:p>
            </p:txBody>
          </p:sp>
        </p:grpSp>
      </p:grpSp>
      <p:grpSp>
        <p:nvGrpSpPr>
          <p:cNvPr id="31" name="!!Sidecar">
            <a:extLst>
              <a:ext uri="{FF2B5EF4-FFF2-40B4-BE49-F238E27FC236}">
                <a16:creationId xmlns:a16="http://schemas.microsoft.com/office/drawing/2014/main" id="{4C671201-AD3B-47DD-B710-8081778AE605}"/>
              </a:ext>
            </a:extLst>
          </p:cNvPr>
          <p:cNvGrpSpPr/>
          <p:nvPr/>
        </p:nvGrpSpPr>
        <p:grpSpPr>
          <a:xfrm>
            <a:off x="4876079" y="4770700"/>
            <a:ext cx="527037" cy="617069"/>
            <a:chOff x="8298598" y="2543027"/>
            <a:chExt cx="1186830" cy="1389573"/>
          </a:xfrm>
        </p:grpSpPr>
        <p:sp>
          <p:nvSpPr>
            <p:cNvPr id="32" name="Freeform: Shape 31">
              <a:extLst>
                <a:ext uri="{FF2B5EF4-FFF2-40B4-BE49-F238E27FC236}">
                  <a16:creationId xmlns:a16="http://schemas.microsoft.com/office/drawing/2014/main" id="{B1CE1E2B-9FF6-403F-9C52-31D03C31D72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33" name="Freeform: Shape 32">
              <a:extLst>
                <a:ext uri="{FF2B5EF4-FFF2-40B4-BE49-F238E27FC236}">
                  <a16:creationId xmlns:a16="http://schemas.microsoft.com/office/drawing/2014/main" id="{F7A11A29-4D68-4E29-929D-7A200C31BF7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400" b="1" dirty="0">
                <a:latin typeface="Cambria" panose="02040503050406030204" pitchFamily="18" charset="0"/>
                <a:ea typeface="Cambria" panose="02040503050406030204" pitchFamily="18" charset="0"/>
              </a:endParaRPr>
            </a:p>
          </p:txBody>
        </p:sp>
        <p:grpSp>
          <p:nvGrpSpPr>
            <p:cNvPr id="34" name="Graphic 11">
              <a:extLst>
                <a:ext uri="{FF2B5EF4-FFF2-40B4-BE49-F238E27FC236}">
                  <a16:creationId xmlns:a16="http://schemas.microsoft.com/office/drawing/2014/main" id="{43E739E8-D06D-4657-BB69-7E806790E281}"/>
                </a:ext>
              </a:extLst>
            </p:cNvPr>
            <p:cNvGrpSpPr/>
            <p:nvPr/>
          </p:nvGrpSpPr>
          <p:grpSpPr>
            <a:xfrm>
              <a:off x="8386477" y="2846026"/>
              <a:ext cx="952402" cy="699902"/>
              <a:chOff x="8386477" y="2846026"/>
              <a:chExt cx="952402" cy="699902"/>
            </a:xfrm>
          </p:grpSpPr>
          <p:sp>
            <p:nvSpPr>
              <p:cNvPr id="35" name="Freeform: Shape 34">
                <a:extLst>
                  <a:ext uri="{FF2B5EF4-FFF2-40B4-BE49-F238E27FC236}">
                    <a16:creationId xmlns:a16="http://schemas.microsoft.com/office/drawing/2014/main" id="{CA9400E5-B801-44B9-A91E-11B391B5181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36" name="Freeform: Shape 35">
                <a:extLst>
                  <a:ext uri="{FF2B5EF4-FFF2-40B4-BE49-F238E27FC236}">
                    <a16:creationId xmlns:a16="http://schemas.microsoft.com/office/drawing/2014/main" id="{E98E1F03-0451-40D6-90EF-88B81B17577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37" name="Freeform: Shape 36">
                <a:extLst>
                  <a:ext uri="{FF2B5EF4-FFF2-40B4-BE49-F238E27FC236}">
                    <a16:creationId xmlns:a16="http://schemas.microsoft.com/office/drawing/2014/main" id="{2880B82E-7193-456C-80EB-89A9F949021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38" name="Freeform: Shape 37">
                <a:extLst>
                  <a:ext uri="{FF2B5EF4-FFF2-40B4-BE49-F238E27FC236}">
                    <a16:creationId xmlns:a16="http://schemas.microsoft.com/office/drawing/2014/main" id="{6EABC74E-B92D-4561-86AB-0B6075184FE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39" name="Freeform: Shape 38">
                <a:extLst>
                  <a:ext uri="{FF2B5EF4-FFF2-40B4-BE49-F238E27FC236}">
                    <a16:creationId xmlns:a16="http://schemas.microsoft.com/office/drawing/2014/main" id="{60FBD218-0932-4E0E-BD1D-E2448E84C2DB}"/>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sp>
            <p:nvSpPr>
              <p:cNvPr id="40" name="Freeform: Shape 39">
                <a:extLst>
                  <a:ext uri="{FF2B5EF4-FFF2-40B4-BE49-F238E27FC236}">
                    <a16:creationId xmlns:a16="http://schemas.microsoft.com/office/drawing/2014/main" id="{7E7BDF0A-0165-4E6A-9F3C-AED7D71262E7}"/>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400" b="1" dirty="0">
                  <a:latin typeface="Cambria" panose="02040503050406030204" pitchFamily="18" charset="0"/>
                  <a:ea typeface="Cambria" panose="02040503050406030204" pitchFamily="18" charset="0"/>
                </a:endParaRPr>
              </a:p>
            </p:txBody>
          </p:sp>
        </p:grpSp>
      </p:grpSp>
      <p:cxnSp>
        <p:nvCxnSpPr>
          <p:cNvPr id="16" name="Straight Arrow Connector 15">
            <a:extLst>
              <a:ext uri="{FF2B5EF4-FFF2-40B4-BE49-F238E27FC236}">
                <a16:creationId xmlns:a16="http://schemas.microsoft.com/office/drawing/2014/main" id="{3D1D7F29-314B-457B-A383-59F57D4C0006}"/>
              </a:ext>
            </a:extLst>
          </p:cNvPr>
          <p:cNvCxnSpPr>
            <a:cxnSpLocks/>
            <a:stCxn id="45" idx="2"/>
            <a:endCxn id="150" idx="1"/>
          </p:cNvCxnSpPr>
          <p:nvPr/>
        </p:nvCxnSpPr>
        <p:spPr>
          <a:xfrm rot="16200000" flipH="1">
            <a:off x="2009102" y="2212179"/>
            <a:ext cx="2111406" cy="361603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27" name="Straight Arrow Connector 15">
            <a:extLst>
              <a:ext uri="{FF2B5EF4-FFF2-40B4-BE49-F238E27FC236}">
                <a16:creationId xmlns:a16="http://schemas.microsoft.com/office/drawing/2014/main" id="{884FB003-0B80-4EC2-87B8-4C6CEF0493C9}"/>
              </a:ext>
            </a:extLst>
          </p:cNvPr>
          <p:cNvCxnSpPr>
            <a:cxnSpLocks/>
            <a:stCxn id="103" idx="2"/>
            <a:endCxn id="150" idx="1"/>
          </p:cNvCxnSpPr>
          <p:nvPr/>
        </p:nvCxnSpPr>
        <p:spPr>
          <a:xfrm rot="16200000" flipH="1">
            <a:off x="3030605" y="3233682"/>
            <a:ext cx="2111406" cy="1573034"/>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5">
            <a:extLst>
              <a:ext uri="{FF2B5EF4-FFF2-40B4-BE49-F238E27FC236}">
                <a16:creationId xmlns:a16="http://schemas.microsoft.com/office/drawing/2014/main" id="{1B3F5ED6-3884-4E46-91E0-001D70BCB814}"/>
              </a:ext>
            </a:extLst>
          </p:cNvPr>
          <p:cNvCxnSpPr>
            <a:cxnSpLocks/>
            <a:stCxn id="123" idx="2"/>
            <a:endCxn id="150" idx="3"/>
          </p:cNvCxnSpPr>
          <p:nvPr/>
        </p:nvCxnSpPr>
        <p:spPr>
          <a:xfrm rot="5400000">
            <a:off x="5873947" y="2493319"/>
            <a:ext cx="2111406" cy="305376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33" name="Straight Arrow Connector 15">
            <a:extLst>
              <a:ext uri="{FF2B5EF4-FFF2-40B4-BE49-F238E27FC236}">
                <a16:creationId xmlns:a16="http://schemas.microsoft.com/office/drawing/2014/main" id="{E93D2234-F658-4B51-B425-A5291D014E07}"/>
              </a:ext>
            </a:extLst>
          </p:cNvPr>
          <p:cNvCxnSpPr>
            <a:cxnSpLocks/>
            <a:stCxn id="113" idx="2"/>
            <a:endCxn id="150" idx="3"/>
          </p:cNvCxnSpPr>
          <p:nvPr/>
        </p:nvCxnSpPr>
        <p:spPr>
          <a:xfrm rot="5400000">
            <a:off x="4778976" y="3588290"/>
            <a:ext cx="2111406" cy="863819"/>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86" name="Straight Arrow Connector 1085">
            <a:extLst>
              <a:ext uri="{FF2B5EF4-FFF2-40B4-BE49-F238E27FC236}">
                <a16:creationId xmlns:a16="http://schemas.microsoft.com/office/drawing/2014/main" id="{6502DEB9-F3D7-48D8-BA3D-0F2506CCC9F3}"/>
              </a:ext>
            </a:extLst>
          </p:cNvPr>
          <p:cNvCxnSpPr>
            <a:cxnSpLocks/>
            <a:stCxn id="123" idx="2"/>
            <a:endCxn id="248" idx="1"/>
          </p:cNvCxnSpPr>
          <p:nvPr/>
        </p:nvCxnSpPr>
        <p:spPr>
          <a:xfrm rot="16200000" flipH="1">
            <a:off x="8693566" y="2727459"/>
            <a:ext cx="700985" cy="1175057"/>
          </a:xfrm>
          <a:prstGeom prst="bentConnector2">
            <a:avLst/>
          </a:prstGeom>
          <a:ln w="28575">
            <a:solidFill>
              <a:srgbClr val="20219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155AC947-6EFA-4140-A552-8EE5F6CAE20A}"/>
              </a:ext>
            </a:extLst>
          </p:cNvPr>
          <p:cNvCxnSpPr>
            <a:cxnSpLocks/>
            <a:stCxn id="146" idx="1"/>
            <a:endCxn id="150" idx="2"/>
          </p:cNvCxnSpPr>
          <p:nvPr/>
        </p:nvCxnSpPr>
        <p:spPr>
          <a:xfrm rot="10800000">
            <a:off x="5137797" y="5385573"/>
            <a:ext cx="4493790" cy="25242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C876E559-CE22-4728-A17D-BC8B358E9E8C}"/>
              </a:ext>
            </a:extLst>
          </p:cNvPr>
          <p:cNvSpPr/>
          <p:nvPr/>
        </p:nvSpPr>
        <p:spPr bwMode="auto">
          <a:xfrm>
            <a:off x="4872825" y="4766231"/>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nvGrpSpPr>
          <p:cNvPr id="225" name="Group 224">
            <a:extLst>
              <a:ext uri="{FF2B5EF4-FFF2-40B4-BE49-F238E27FC236}">
                <a16:creationId xmlns:a16="http://schemas.microsoft.com/office/drawing/2014/main" id="{AD4E9470-D4AE-40E0-BECC-A6138C969DD2}"/>
              </a:ext>
            </a:extLst>
          </p:cNvPr>
          <p:cNvGrpSpPr/>
          <p:nvPr/>
        </p:nvGrpSpPr>
        <p:grpSpPr>
          <a:xfrm>
            <a:off x="2528579" y="5211473"/>
            <a:ext cx="1234697" cy="528005"/>
            <a:chOff x="1490435" y="5019503"/>
            <a:chExt cx="1234697" cy="528005"/>
          </a:xfrm>
        </p:grpSpPr>
        <p:sp>
          <p:nvSpPr>
            <p:cNvPr id="303" name="Rectangle 302">
              <a:extLst>
                <a:ext uri="{FF2B5EF4-FFF2-40B4-BE49-F238E27FC236}">
                  <a16:creationId xmlns:a16="http://schemas.microsoft.com/office/drawing/2014/main" id="{8FEFDCEB-B7E5-4035-B87D-56CC884BEB03}"/>
                </a:ext>
              </a:extLst>
            </p:cNvPr>
            <p:cNvSpPr/>
            <p:nvPr/>
          </p:nvSpPr>
          <p:spPr bwMode="auto">
            <a:xfrm>
              <a:off x="1490435" y="5019503"/>
              <a:ext cx="1234697" cy="528005"/>
            </a:xfrm>
            <a:prstGeom prst="rect">
              <a:avLst/>
            </a:prstGeom>
            <a:solidFill>
              <a:schemeClr val="bg1"/>
            </a:solidFill>
            <a:ln w="19050">
              <a:solidFill>
                <a:schemeClr val="bg1">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97" name="TextBox 296">
              <a:extLst>
                <a:ext uri="{FF2B5EF4-FFF2-40B4-BE49-F238E27FC236}">
                  <a16:creationId xmlns:a16="http://schemas.microsoft.com/office/drawing/2014/main" id="{867FB5FD-8F85-45EC-85C2-8A14C3FBE021}"/>
                </a:ext>
              </a:extLst>
            </p:cNvPr>
            <p:cNvSpPr txBox="1"/>
            <p:nvPr/>
          </p:nvSpPr>
          <p:spPr>
            <a:xfrm>
              <a:off x="2017490" y="5191172"/>
              <a:ext cx="661438" cy="184666"/>
            </a:xfrm>
            <a:prstGeom prst="rect">
              <a:avLst/>
            </a:prstGeom>
            <a:noFill/>
          </p:spPr>
          <p:txBody>
            <a:bodyPr wrap="square" lIns="0" tIns="0" rIns="0" bIns="0" rtlCol="0" anchor="ctr">
              <a:spAutoFit/>
            </a:bodyPr>
            <a:lstStyle/>
            <a:p>
              <a:r>
                <a:rPr lang="en-US" sz="1200" b="1" dirty="0">
                  <a:solidFill>
                    <a:srgbClr val="326DE6"/>
                  </a:solidFill>
                  <a:latin typeface="Cambria" panose="02040503050406030204" pitchFamily="18" charset="0"/>
                  <a:ea typeface="Cambria" panose="02040503050406030204" pitchFamily="18" charset="0"/>
                </a:rPr>
                <a:t>Kubelet</a:t>
              </a:r>
            </a:p>
          </p:txBody>
        </p:sp>
        <p:pic>
          <p:nvPicPr>
            <p:cNvPr id="156" name="Graphic 155">
              <a:extLst>
                <a:ext uri="{FF2B5EF4-FFF2-40B4-BE49-F238E27FC236}">
                  <a16:creationId xmlns:a16="http://schemas.microsoft.com/office/drawing/2014/main" id="{494CFB91-D02E-4FAE-A6BF-411166C15FF5}"/>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81424"/>
            <a:stretch/>
          </p:blipFill>
          <p:spPr>
            <a:xfrm>
              <a:off x="1570312" y="5089891"/>
              <a:ext cx="406942" cy="387229"/>
            </a:xfrm>
            <a:prstGeom prst="rect">
              <a:avLst/>
            </a:prstGeom>
          </p:spPr>
        </p:pic>
      </p:grpSp>
      <p:cxnSp>
        <p:nvCxnSpPr>
          <p:cNvPr id="226" name="Straight Arrow Connector 15">
            <a:extLst>
              <a:ext uri="{FF2B5EF4-FFF2-40B4-BE49-F238E27FC236}">
                <a16:creationId xmlns:a16="http://schemas.microsoft.com/office/drawing/2014/main" id="{EFE4240E-3083-432C-A1B0-70319BAE43F5}"/>
              </a:ext>
            </a:extLst>
          </p:cNvPr>
          <p:cNvCxnSpPr>
            <a:cxnSpLocks/>
            <a:stCxn id="303" idx="0"/>
            <a:endCxn id="150" idx="1"/>
          </p:cNvCxnSpPr>
          <p:nvPr/>
        </p:nvCxnSpPr>
        <p:spPr>
          <a:xfrm rot="5400000" flipH="1" flipV="1">
            <a:off x="3941591" y="4280240"/>
            <a:ext cx="135571" cy="17268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0BE8C16C-B47A-4EAB-B050-A4529F59EA6D}"/>
              </a:ext>
            </a:extLst>
          </p:cNvPr>
          <p:cNvSpPr txBox="1"/>
          <p:nvPr/>
        </p:nvSpPr>
        <p:spPr>
          <a:xfrm>
            <a:off x="6297532" y="5401432"/>
            <a:ext cx="1974138" cy="161583"/>
          </a:xfrm>
          <a:prstGeom prst="rect">
            <a:avLst/>
          </a:prstGeom>
          <a:noFill/>
        </p:spPr>
        <p:txBody>
          <a:bodyPr wrap="square" lIns="0" tIns="0" rIns="0" bIns="0" rtlCol="0" anchor="ctr">
            <a:spAutoFit/>
          </a:bodyPr>
          <a:lstStyle/>
          <a:p>
            <a:pPr algn="ctr"/>
            <a:r>
              <a:rPr lang="en-US" sz="1050" b="1" dirty="0">
                <a:latin typeface="Cambria" panose="02040503050406030204" pitchFamily="18" charset="0"/>
                <a:ea typeface="Cambria" panose="02040503050406030204" pitchFamily="18" charset="0"/>
              </a:rPr>
              <a:t>Use components</a:t>
            </a:r>
          </a:p>
        </p:txBody>
      </p:sp>
      <p:sp>
        <p:nvSpPr>
          <p:cNvPr id="321" name="TextBox 320">
            <a:extLst>
              <a:ext uri="{FF2B5EF4-FFF2-40B4-BE49-F238E27FC236}">
                <a16:creationId xmlns:a16="http://schemas.microsoft.com/office/drawing/2014/main" id="{C98D7919-13EA-4C06-9153-C2B0B80C9C97}"/>
              </a:ext>
            </a:extLst>
          </p:cNvPr>
          <p:cNvSpPr txBox="1"/>
          <p:nvPr/>
        </p:nvSpPr>
        <p:spPr>
          <a:xfrm>
            <a:off x="3406241" y="3218068"/>
            <a:ext cx="1244475" cy="538609"/>
          </a:xfrm>
          <a:prstGeom prst="rect">
            <a:avLst/>
          </a:prstGeom>
          <a:noFill/>
        </p:spPr>
        <p:txBody>
          <a:bodyPr wrap="square" lIns="0" tIns="0" rIns="0" bIns="0" rtlCol="0" anchor="t">
            <a:spAutoFit/>
          </a:bodyPr>
          <a:lstStyle/>
          <a:p>
            <a:pPr>
              <a:spcAft>
                <a:spcPts val="600"/>
              </a:spcAft>
            </a:pPr>
            <a:r>
              <a:rPr lang="en-US" sz="1000" b="1" dirty="0">
                <a:latin typeface="Cambria" panose="02040503050406030204" pitchFamily="18" charset="0"/>
                <a:ea typeface="Cambria" panose="02040503050406030204" pitchFamily="18" charset="0"/>
              </a:rPr>
              <a:t>Inject Dapr sidecar into annotated pods</a:t>
            </a:r>
          </a:p>
          <a:p>
            <a:pPr>
              <a:spcAft>
                <a:spcPts val="600"/>
              </a:spcAft>
            </a:pPr>
            <a:r>
              <a:rPr lang="en-US" sz="1000" b="1" dirty="0">
                <a:latin typeface="Cambria" panose="02040503050406030204" pitchFamily="18" charset="0"/>
                <a:ea typeface="Cambria" panose="02040503050406030204" pitchFamily="18" charset="0"/>
              </a:rPr>
              <a:t>Inject env variables</a:t>
            </a:r>
          </a:p>
        </p:txBody>
      </p:sp>
      <p:sp>
        <p:nvSpPr>
          <p:cNvPr id="322" name="TextBox 321">
            <a:extLst>
              <a:ext uri="{FF2B5EF4-FFF2-40B4-BE49-F238E27FC236}">
                <a16:creationId xmlns:a16="http://schemas.microsoft.com/office/drawing/2014/main" id="{25441865-58DC-40D7-A4D4-E943E3701EDB}"/>
              </a:ext>
            </a:extLst>
          </p:cNvPr>
          <p:cNvSpPr txBox="1"/>
          <p:nvPr/>
        </p:nvSpPr>
        <p:spPr>
          <a:xfrm>
            <a:off x="4894086" y="3213839"/>
            <a:ext cx="1256090" cy="538609"/>
          </a:xfrm>
          <a:prstGeom prst="rect">
            <a:avLst/>
          </a:prstGeom>
          <a:noFill/>
        </p:spPr>
        <p:txBody>
          <a:bodyPr wrap="square" lIns="0" tIns="0" rIns="0" bIns="0" rtlCol="0" anchor="t">
            <a:spAutoFit/>
          </a:bodyPr>
          <a:lstStyle/>
          <a:p>
            <a:pPr algn="r">
              <a:spcAft>
                <a:spcPts val="600"/>
              </a:spcAft>
            </a:pPr>
            <a:r>
              <a:rPr lang="en-US" sz="1000" b="1" dirty="0">
                <a:latin typeface="Cambria" panose="02040503050406030204" pitchFamily="18" charset="0"/>
                <a:ea typeface="Cambria" panose="02040503050406030204" pitchFamily="18" charset="0"/>
              </a:rPr>
              <a:t>Manage mTLS between services</a:t>
            </a:r>
          </a:p>
          <a:p>
            <a:pPr algn="r">
              <a:spcAft>
                <a:spcPts val="600"/>
              </a:spcAft>
            </a:pPr>
            <a:r>
              <a:rPr lang="en-US" sz="1000" b="1" dirty="0">
                <a:latin typeface="Cambria" panose="02040503050406030204" pitchFamily="18" charset="0"/>
                <a:ea typeface="Cambria" panose="02040503050406030204" pitchFamily="18" charset="0"/>
              </a:rPr>
              <a:t>Assign spiffe identity</a:t>
            </a:r>
          </a:p>
        </p:txBody>
      </p:sp>
      <p:sp>
        <p:nvSpPr>
          <p:cNvPr id="323" name="TextBox 322">
            <a:extLst>
              <a:ext uri="{FF2B5EF4-FFF2-40B4-BE49-F238E27FC236}">
                <a16:creationId xmlns:a16="http://schemas.microsoft.com/office/drawing/2014/main" id="{2E72F70C-8B18-42F0-AE5D-701FAA047164}"/>
              </a:ext>
            </a:extLst>
          </p:cNvPr>
          <p:cNvSpPr txBox="1"/>
          <p:nvPr/>
        </p:nvSpPr>
        <p:spPr>
          <a:xfrm>
            <a:off x="1375178" y="3221775"/>
            <a:ext cx="1649179" cy="307777"/>
          </a:xfrm>
          <a:prstGeom prst="rect">
            <a:avLst/>
          </a:prstGeom>
          <a:noFill/>
        </p:spPr>
        <p:txBody>
          <a:bodyPr wrap="square" lIns="0" tIns="0" rIns="0" bIns="0" rtlCol="0" anchor="t">
            <a:spAutoFit/>
          </a:bodyPr>
          <a:lstStyle/>
          <a:p>
            <a:pPr>
              <a:spcAft>
                <a:spcPts val="600"/>
              </a:spcAft>
            </a:pPr>
            <a:r>
              <a:rPr lang="en-US" sz="1000" b="1" dirty="0">
                <a:latin typeface="Cambria" panose="02040503050406030204" pitchFamily="18" charset="0"/>
                <a:ea typeface="Cambria" panose="02040503050406030204" pitchFamily="18" charset="0"/>
              </a:rPr>
              <a:t>Create mapping table of actor instances to pods</a:t>
            </a:r>
          </a:p>
        </p:txBody>
      </p:sp>
      <p:sp>
        <p:nvSpPr>
          <p:cNvPr id="324" name="TextBox 323">
            <a:extLst>
              <a:ext uri="{FF2B5EF4-FFF2-40B4-BE49-F238E27FC236}">
                <a16:creationId xmlns:a16="http://schemas.microsoft.com/office/drawing/2014/main" id="{61AE114D-E3A9-4F4A-8BD7-116ACFC0AC8B}"/>
              </a:ext>
            </a:extLst>
          </p:cNvPr>
          <p:cNvSpPr txBox="1"/>
          <p:nvPr/>
        </p:nvSpPr>
        <p:spPr>
          <a:xfrm>
            <a:off x="6609080" y="3221775"/>
            <a:ext cx="1729175" cy="538609"/>
          </a:xfrm>
          <a:prstGeom prst="rect">
            <a:avLst/>
          </a:prstGeom>
          <a:noFill/>
        </p:spPr>
        <p:txBody>
          <a:bodyPr wrap="square" lIns="0" tIns="0" rIns="0" bIns="0" rtlCol="0" anchor="t">
            <a:spAutoFit/>
          </a:bodyPr>
          <a:lstStyle/>
          <a:p>
            <a:pPr algn="r">
              <a:spcAft>
                <a:spcPts val="600"/>
              </a:spcAft>
            </a:pPr>
            <a:r>
              <a:rPr lang="en-US" sz="1000" b="1" dirty="0">
                <a:latin typeface="Cambria" panose="02040503050406030204" pitchFamily="18" charset="0"/>
                <a:ea typeface="Cambria" panose="02040503050406030204" pitchFamily="18" charset="0"/>
              </a:rPr>
              <a:t>Manage component updates</a:t>
            </a:r>
          </a:p>
          <a:p>
            <a:pPr algn="r"/>
            <a:r>
              <a:rPr lang="en-US" sz="1000" b="1" dirty="0">
                <a:latin typeface="Cambria" panose="02040503050406030204" pitchFamily="18" charset="0"/>
                <a:ea typeface="Cambria" panose="02040503050406030204" pitchFamily="18" charset="0"/>
              </a:rPr>
              <a:t>Manage Kubernetes</a:t>
            </a:r>
          </a:p>
          <a:p>
            <a:pPr algn="r">
              <a:spcAft>
                <a:spcPts val="600"/>
              </a:spcAft>
            </a:pPr>
            <a:r>
              <a:rPr lang="en-US" sz="1000" b="1" dirty="0">
                <a:latin typeface="Cambria" panose="02040503050406030204" pitchFamily="18" charset="0"/>
                <a:ea typeface="Cambria" panose="02040503050406030204" pitchFamily="18" charset="0"/>
              </a:rPr>
              <a:t>service endpoints</a:t>
            </a:r>
          </a:p>
        </p:txBody>
      </p:sp>
      <p:sp>
        <p:nvSpPr>
          <p:cNvPr id="325" name="TextBox 324">
            <a:extLst>
              <a:ext uri="{FF2B5EF4-FFF2-40B4-BE49-F238E27FC236}">
                <a16:creationId xmlns:a16="http://schemas.microsoft.com/office/drawing/2014/main" id="{8DF08C46-3071-441A-AAFC-AACC81A9E2FF}"/>
              </a:ext>
            </a:extLst>
          </p:cNvPr>
          <p:cNvSpPr txBox="1"/>
          <p:nvPr/>
        </p:nvSpPr>
        <p:spPr>
          <a:xfrm>
            <a:off x="739344" y="5242689"/>
            <a:ext cx="1687275" cy="461665"/>
          </a:xfrm>
          <a:prstGeom prst="rect">
            <a:avLst/>
          </a:prstGeom>
          <a:noFill/>
        </p:spPr>
        <p:txBody>
          <a:bodyPr wrap="square" lIns="0" tIns="0" rIns="0" bIns="0" rtlCol="0" anchor="t">
            <a:spAutoFit/>
          </a:bodyPr>
          <a:lstStyle/>
          <a:p>
            <a:pPr algn="r">
              <a:spcAft>
                <a:spcPts val="600"/>
              </a:spcAft>
            </a:pPr>
            <a:r>
              <a:rPr lang="en-US" sz="1000" b="1" dirty="0">
                <a:latin typeface="Cambria" panose="02040503050406030204" pitchFamily="18" charset="0"/>
                <a:ea typeface="Cambria" panose="02040503050406030204" pitchFamily="18" charset="0"/>
              </a:rPr>
              <a:t>Readiness and Liveness probe on healthz API to determine Dapr health state</a:t>
            </a:r>
          </a:p>
        </p:txBody>
      </p:sp>
      <p:grpSp>
        <p:nvGrpSpPr>
          <p:cNvPr id="292" name="Group 291">
            <a:extLst>
              <a:ext uri="{FF2B5EF4-FFF2-40B4-BE49-F238E27FC236}">
                <a16:creationId xmlns:a16="http://schemas.microsoft.com/office/drawing/2014/main" id="{AB963488-F637-4237-BD1C-7D999D988358}"/>
              </a:ext>
            </a:extLst>
          </p:cNvPr>
          <p:cNvGrpSpPr/>
          <p:nvPr/>
        </p:nvGrpSpPr>
        <p:grpSpPr>
          <a:xfrm>
            <a:off x="9773602" y="1279377"/>
            <a:ext cx="2149912" cy="5137659"/>
            <a:chOff x="9773602" y="1279377"/>
            <a:chExt cx="2149912" cy="5137659"/>
          </a:xfrm>
        </p:grpSpPr>
        <p:grpSp>
          <p:nvGrpSpPr>
            <p:cNvPr id="1060" name="Group 1059">
              <a:extLst>
                <a:ext uri="{FF2B5EF4-FFF2-40B4-BE49-F238E27FC236}">
                  <a16:creationId xmlns:a16="http://schemas.microsoft.com/office/drawing/2014/main" id="{FFA432DE-37CB-41F3-81E9-F6951C197BE9}"/>
                </a:ext>
              </a:extLst>
            </p:cNvPr>
            <p:cNvGrpSpPr/>
            <p:nvPr/>
          </p:nvGrpSpPr>
          <p:grpSpPr>
            <a:xfrm>
              <a:off x="10203788" y="1882310"/>
              <a:ext cx="1718387" cy="639938"/>
              <a:chOff x="9924112" y="485174"/>
              <a:chExt cx="1718387" cy="639938"/>
            </a:xfrm>
          </p:grpSpPr>
          <p:sp>
            <p:nvSpPr>
              <p:cNvPr id="158" name="Rounded Rectangle 5">
                <a:extLst>
                  <a:ext uri="{FF2B5EF4-FFF2-40B4-BE49-F238E27FC236}">
                    <a16:creationId xmlns:a16="http://schemas.microsoft.com/office/drawing/2014/main" id="{BA9645D7-0D59-434A-91AE-BA3593D20FAB}"/>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State Stores</a:t>
                </a:r>
              </a:p>
            </p:txBody>
          </p:sp>
          <p:pic>
            <p:nvPicPr>
              <p:cNvPr id="159" name="Graphic 158">
                <a:extLst>
                  <a:ext uri="{FF2B5EF4-FFF2-40B4-BE49-F238E27FC236}">
                    <a16:creationId xmlns:a16="http://schemas.microsoft.com/office/drawing/2014/main" id="{AD2A4E35-67B0-4701-97A7-D2D1FB6C0842}"/>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102326" y="563829"/>
                <a:ext cx="298842" cy="489176"/>
              </a:xfrm>
              <a:prstGeom prst="rect">
                <a:avLst/>
              </a:prstGeom>
            </p:spPr>
          </p:pic>
        </p:grpSp>
        <p:grpSp>
          <p:nvGrpSpPr>
            <p:cNvPr id="1059" name="Group 1058">
              <a:extLst>
                <a:ext uri="{FF2B5EF4-FFF2-40B4-BE49-F238E27FC236}">
                  <a16:creationId xmlns:a16="http://schemas.microsoft.com/office/drawing/2014/main" id="{EBA44D46-16FE-4525-AED9-9EF0301A8B39}"/>
                </a:ext>
              </a:extLst>
            </p:cNvPr>
            <p:cNvGrpSpPr/>
            <p:nvPr/>
          </p:nvGrpSpPr>
          <p:grpSpPr>
            <a:xfrm>
              <a:off x="10203788" y="2856007"/>
              <a:ext cx="1718388" cy="639938"/>
              <a:chOff x="9924112" y="1688138"/>
              <a:chExt cx="1718388" cy="639938"/>
            </a:xfrm>
          </p:grpSpPr>
          <p:sp>
            <p:nvSpPr>
              <p:cNvPr id="162" name="Rounded Rectangle 5">
                <a:extLst>
                  <a:ext uri="{FF2B5EF4-FFF2-40B4-BE49-F238E27FC236}">
                    <a16:creationId xmlns:a16="http://schemas.microsoft.com/office/drawing/2014/main" id="{056D3D50-74A7-448D-9E20-DB499836AC6D}"/>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Pub/Sub</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b="1" dirty="0">
                    <a:solidFill>
                      <a:srgbClr val="000000"/>
                    </a:solidFill>
                    <a:latin typeface="Cambria" panose="02040503050406030204" pitchFamily="18" charset="0"/>
                    <a:ea typeface="Cambria" panose="02040503050406030204" pitchFamily="18" charset="0"/>
                  </a:rPr>
                  <a:t>Brokers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163" name="Graphic 162">
                <a:extLst>
                  <a:ext uri="{FF2B5EF4-FFF2-40B4-BE49-F238E27FC236}">
                    <a16:creationId xmlns:a16="http://schemas.microsoft.com/office/drawing/2014/main" id="{BC83B533-CA37-4431-B870-05708BB3698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036536" y="1910025"/>
                <a:ext cx="430421" cy="218797"/>
              </a:xfrm>
              <a:prstGeom prst="rect">
                <a:avLst/>
              </a:prstGeom>
            </p:spPr>
          </p:pic>
        </p:grpSp>
        <p:grpSp>
          <p:nvGrpSpPr>
            <p:cNvPr id="1057" name="Group 1056">
              <a:extLst>
                <a:ext uri="{FF2B5EF4-FFF2-40B4-BE49-F238E27FC236}">
                  <a16:creationId xmlns:a16="http://schemas.microsoft.com/office/drawing/2014/main" id="{340D0D5B-2DD9-4F12-9866-0D7ED838CDCC}"/>
                </a:ext>
              </a:extLst>
            </p:cNvPr>
            <p:cNvGrpSpPr/>
            <p:nvPr/>
          </p:nvGrpSpPr>
          <p:grpSpPr>
            <a:xfrm>
              <a:off x="10203788" y="4803401"/>
              <a:ext cx="1719726" cy="639938"/>
              <a:chOff x="9922477" y="4094066"/>
              <a:chExt cx="1719726" cy="639938"/>
            </a:xfrm>
          </p:grpSpPr>
          <p:sp>
            <p:nvSpPr>
              <p:cNvPr id="165" name="Rounded Rectangle 5">
                <a:extLst>
                  <a:ext uri="{FF2B5EF4-FFF2-40B4-BE49-F238E27FC236}">
                    <a16:creationId xmlns:a16="http://schemas.microsoft.com/office/drawing/2014/main" id="{E8F364FD-5BD4-46E0-8197-610DAFF79B54}"/>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Secret </a:t>
                </a:r>
                <a:r>
                  <a:rPr lang="en-US" sz="1200" b="1" dirty="0">
                    <a:solidFill>
                      <a:srgbClr val="000000"/>
                    </a:solidFill>
                    <a:latin typeface="Cambria" panose="02040503050406030204" pitchFamily="18" charset="0"/>
                    <a:ea typeface="Cambria" panose="02040503050406030204" pitchFamily="18" charset="0"/>
                  </a:rPr>
                  <a:t>Stores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166" name="Graphic 165">
                <a:extLst>
                  <a:ext uri="{FF2B5EF4-FFF2-40B4-BE49-F238E27FC236}">
                    <a16:creationId xmlns:a16="http://schemas.microsoft.com/office/drawing/2014/main" id="{B4C895EE-2FF2-465F-9A4D-FC2C0976D525}"/>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054571" y="4204576"/>
                <a:ext cx="352530" cy="441552"/>
              </a:xfrm>
              <a:prstGeom prst="rect">
                <a:avLst/>
              </a:prstGeom>
            </p:spPr>
          </p:pic>
        </p:grpSp>
        <p:grpSp>
          <p:nvGrpSpPr>
            <p:cNvPr id="1058" name="Group 1057">
              <a:extLst>
                <a:ext uri="{FF2B5EF4-FFF2-40B4-BE49-F238E27FC236}">
                  <a16:creationId xmlns:a16="http://schemas.microsoft.com/office/drawing/2014/main" id="{10789EBD-F301-4C30-B05D-996BFE0FF967}"/>
                </a:ext>
              </a:extLst>
            </p:cNvPr>
            <p:cNvGrpSpPr/>
            <p:nvPr/>
          </p:nvGrpSpPr>
          <p:grpSpPr>
            <a:xfrm>
              <a:off x="10203788" y="3829704"/>
              <a:ext cx="1719726" cy="639938"/>
              <a:chOff x="9922479" y="2891102"/>
              <a:chExt cx="1719726" cy="639938"/>
            </a:xfrm>
          </p:grpSpPr>
          <p:sp>
            <p:nvSpPr>
              <p:cNvPr id="168" name="Rounded Rectangle 5">
                <a:extLst>
                  <a:ext uri="{FF2B5EF4-FFF2-40B4-BE49-F238E27FC236}">
                    <a16:creationId xmlns:a16="http://schemas.microsoft.com/office/drawing/2014/main" id="{2F28B1D0-DEF5-459D-90B1-A300FD886FB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b="1" dirty="0">
                    <a:solidFill>
                      <a:srgbClr val="000000"/>
                    </a:solidFill>
                    <a:latin typeface="Cambria" panose="02040503050406030204" pitchFamily="18" charset="0"/>
                    <a:ea typeface="Cambria" panose="02040503050406030204" pitchFamily="18" charset="0"/>
                  </a:rPr>
                  <a:t>&amp; Triggers</a:t>
                </a:r>
                <a:endPar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pic>
            <p:nvPicPr>
              <p:cNvPr id="169" name="Graphic 168">
                <a:extLst>
                  <a:ext uri="{FF2B5EF4-FFF2-40B4-BE49-F238E27FC236}">
                    <a16:creationId xmlns:a16="http://schemas.microsoft.com/office/drawing/2014/main" id="{690873B7-8F57-4D0C-A1F8-40DC6F36920E}"/>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9986967" y="3030645"/>
                <a:ext cx="479990" cy="383486"/>
              </a:xfrm>
              <a:prstGeom prst="rect">
                <a:avLst/>
              </a:prstGeom>
            </p:spPr>
          </p:pic>
        </p:grpSp>
        <p:grpSp>
          <p:nvGrpSpPr>
            <p:cNvPr id="1056" name="Group 1055">
              <a:extLst>
                <a:ext uri="{FF2B5EF4-FFF2-40B4-BE49-F238E27FC236}">
                  <a16:creationId xmlns:a16="http://schemas.microsoft.com/office/drawing/2014/main" id="{79B03E2E-C2E9-4E46-B4C5-95087A0496DD}"/>
                </a:ext>
              </a:extLst>
            </p:cNvPr>
            <p:cNvGrpSpPr/>
            <p:nvPr/>
          </p:nvGrpSpPr>
          <p:grpSpPr>
            <a:xfrm>
              <a:off x="10205129" y="5777098"/>
              <a:ext cx="1718385" cy="639938"/>
              <a:chOff x="9924113" y="5297029"/>
              <a:chExt cx="1718385" cy="639938"/>
            </a:xfrm>
          </p:grpSpPr>
          <p:sp>
            <p:nvSpPr>
              <p:cNvPr id="171" name="Rounded Rectangle 5">
                <a:extLst>
                  <a:ext uri="{FF2B5EF4-FFF2-40B4-BE49-F238E27FC236}">
                    <a16:creationId xmlns:a16="http://schemas.microsoft.com/office/drawing/2014/main" id="{196AB0AC-4129-499C-8D47-BEBA5E8C1DCF}"/>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Observability</a:t>
                </a:r>
              </a:p>
            </p:txBody>
          </p:sp>
          <p:pic>
            <p:nvPicPr>
              <p:cNvPr id="172" name="Graphic 171">
                <a:extLst>
                  <a:ext uri="{FF2B5EF4-FFF2-40B4-BE49-F238E27FC236}">
                    <a16:creationId xmlns:a16="http://schemas.microsoft.com/office/drawing/2014/main" id="{4F9F7D48-08F4-4479-8181-386E628B69DA}"/>
                  </a:ext>
                </a:extLst>
              </p:cNvPr>
              <p:cNvPicPr>
                <a:picLocks noChangeAspect="1"/>
              </p:cNvPicPr>
              <p:nvPr/>
            </p:nvPicPr>
            <p:blipFill>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a:stretch/>
            </p:blipFill>
            <p:spPr>
              <a:xfrm>
                <a:off x="10008418" y="5403615"/>
                <a:ext cx="486655" cy="416934"/>
              </a:xfrm>
              <a:prstGeom prst="rect">
                <a:avLst/>
              </a:prstGeom>
            </p:spPr>
          </p:pic>
        </p:grpSp>
        <p:sp>
          <p:nvSpPr>
            <p:cNvPr id="235" name="TextBox 234">
              <a:extLst>
                <a:ext uri="{FF2B5EF4-FFF2-40B4-BE49-F238E27FC236}">
                  <a16:creationId xmlns:a16="http://schemas.microsoft.com/office/drawing/2014/main" id="{DF9191E3-93ED-4F24-A0A9-9856B37A0AD1}"/>
                </a:ext>
              </a:extLst>
            </p:cNvPr>
            <p:cNvSpPr txBox="1"/>
            <p:nvPr/>
          </p:nvSpPr>
          <p:spPr>
            <a:xfrm>
              <a:off x="9773602" y="1279377"/>
              <a:ext cx="2123851" cy="307777"/>
            </a:xfrm>
            <a:prstGeom prst="rect">
              <a:avLst/>
            </a:prstGeom>
            <a:noFill/>
          </p:spPr>
          <p:txBody>
            <a:bodyPr wrap="none" lIns="0" tIns="0" rIns="0" bIns="0" rtlCol="0">
              <a:spAutoFit/>
            </a:bodyPr>
            <a:lstStyle/>
            <a:p>
              <a:pPr algn="ctr"/>
              <a:r>
                <a:rPr lang="en-US" sz="2000" b="1" dirty="0">
                  <a:solidFill>
                    <a:srgbClr val="202192"/>
                  </a:solidFill>
                  <a:latin typeface="Cambria" panose="02040503050406030204" pitchFamily="18" charset="0"/>
                  <a:ea typeface="Cambria" panose="02040503050406030204" pitchFamily="18" charset="0"/>
                </a:rPr>
                <a:t>Dapr Components</a:t>
              </a:r>
            </a:p>
          </p:txBody>
        </p:sp>
      </p:grpSp>
      <p:grpSp>
        <p:nvGrpSpPr>
          <p:cNvPr id="291" name="Group 290">
            <a:extLst>
              <a:ext uri="{FF2B5EF4-FFF2-40B4-BE49-F238E27FC236}">
                <a16:creationId xmlns:a16="http://schemas.microsoft.com/office/drawing/2014/main" id="{BFCB548C-A875-4F0A-A0B4-C1FD4CF1988D}"/>
              </a:ext>
            </a:extLst>
          </p:cNvPr>
          <p:cNvGrpSpPr/>
          <p:nvPr/>
        </p:nvGrpSpPr>
        <p:grpSpPr>
          <a:xfrm>
            <a:off x="9631587" y="2101046"/>
            <a:ext cx="573542" cy="4103164"/>
            <a:chOff x="9631587" y="2101046"/>
            <a:chExt cx="573542" cy="4103164"/>
          </a:xfrm>
        </p:grpSpPr>
        <p:cxnSp>
          <p:nvCxnSpPr>
            <p:cNvPr id="160" name="Straight Arrow Connector 159">
              <a:extLst>
                <a:ext uri="{FF2B5EF4-FFF2-40B4-BE49-F238E27FC236}">
                  <a16:creationId xmlns:a16="http://schemas.microsoft.com/office/drawing/2014/main" id="{00A81661-191A-4D25-B068-105B49F59D6A}"/>
                </a:ext>
              </a:extLst>
            </p:cNvPr>
            <p:cNvCxnSpPr>
              <a:cxnSpLocks/>
              <a:stCxn id="158" idx="1"/>
              <a:endCxn id="211" idx="6"/>
            </p:cNvCxnSpPr>
            <p:nvPr/>
          </p:nvCxnSpPr>
          <p:spPr>
            <a:xfrm flipH="1">
              <a:off x="9949849" y="2202279"/>
              <a:ext cx="253939" cy="95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3" name="Rectangle 28">
              <a:extLst>
                <a:ext uri="{FF2B5EF4-FFF2-40B4-BE49-F238E27FC236}">
                  <a16:creationId xmlns:a16="http://schemas.microsoft.com/office/drawing/2014/main" id="{BAB18575-4609-45A9-B77B-CA0AE8657091}"/>
                </a:ext>
              </a:extLst>
            </p:cNvPr>
            <p:cNvSpPr/>
            <p:nvPr/>
          </p:nvSpPr>
          <p:spPr bwMode="auto">
            <a:xfrm rot="5400000">
              <a:off x="7773621" y="4066357"/>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cxnSp>
          <p:nvCxnSpPr>
            <p:cNvPr id="174" name="Straight Arrow Connector 173">
              <a:extLst>
                <a:ext uri="{FF2B5EF4-FFF2-40B4-BE49-F238E27FC236}">
                  <a16:creationId xmlns:a16="http://schemas.microsoft.com/office/drawing/2014/main" id="{CB454E21-3715-4291-AE21-CC54AA463159}"/>
                </a:ext>
              </a:extLst>
            </p:cNvPr>
            <p:cNvCxnSpPr>
              <a:cxnSpLocks/>
              <a:endCxn id="214" idx="3"/>
            </p:cNvCxnSpPr>
            <p:nvPr/>
          </p:nvCxnSpPr>
          <p:spPr>
            <a:xfrm>
              <a:off x="9632288" y="3175976"/>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DF0DDDA-8862-4FAC-B0C9-5E25AF7F0B80}"/>
                </a:ext>
              </a:extLst>
            </p:cNvPr>
            <p:cNvCxnSpPr>
              <a:cxnSpLocks/>
              <a:endCxn id="218" idx="3"/>
            </p:cNvCxnSpPr>
            <p:nvPr/>
          </p:nvCxnSpPr>
          <p:spPr>
            <a:xfrm>
              <a:off x="9642237" y="5118669"/>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3ABAB2ED-69BA-4CB4-AFCA-D2329A1ABAFE}"/>
                </a:ext>
              </a:extLst>
            </p:cNvPr>
            <p:cNvGrpSpPr/>
            <p:nvPr/>
          </p:nvGrpSpPr>
          <p:grpSpPr>
            <a:xfrm>
              <a:off x="9808103" y="4048042"/>
              <a:ext cx="188418" cy="204368"/>
              <a:chOff x="6207667" y="1018040"/>
              <a:chExt cx="248285" cy="269304"/>
            </a:xfrm>
          </p:grpSpPr>
          <p:sp>
            <p:nvSpPr>
              <p:cNvPr id="206" name="Freeform: Shape 205">
                <a:extLst>
                  <a:ext uri="{FF2B5EF4-FFF2-40B4-BE49-F238E27FC236}">
                    <a16:creationId xmlns:a16="http://schemas.microsoft.com/office/drawing/2014/main" id="{E8851341-80EB-415E-9FCC-E4D7EB947B7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07" name="Oval 206">
                <a:extLst>
                  <a:ext uri="{FF2B5EF4-FFF2-40B4-BE49-F238E27FC236}">
                    <a16:creationId xmlns:a16="http://schemas.microsoft.com/office/drawing/2014/main" id="{1A4ABC18-317B-4DD7-9AA8-57951E8C874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08" name="Group 207">
              <a:extLst>
                <a:ext uri="{FF2B5EF4-FFF2-40B4-BE49-F238E27FC236}">
                  <a16:creationId xmlns:a16="http://schemas.microsoft.com/office/drawing/2014/main" id="{7DFC6B72-D1CB-40B0-BAF6-57B8305C7381}"/>
                </a:ext>
              </a:extLst>
            </p:cNvPr>
            <p:cNvGrpSpPr/>
            <p:nvPr/>
          </p:nvGrpSpPr>
          <p:grpSpPr>
            <a:xfrm>
              <a:off x="9808103" y="2101046"/>
              <a:ext cx="188418" cy="204368"/>
              <a:chOff x="6207667" y="1018040"/>
              <a:chExt cx="248285" cy="269304"/>
            </a:xfrm>
          </p:grpSpPr>
          <p:sp>
            <p:nvSpPr>
              <p:cNvPr id="210" name="Freeform: Shape 209">
                <a:extLst>
                  <a:ext uri="{FF2B5EF4-FFF2-40B4-BE49-F238E27FC236}">
                    <a16:creationId xmlns:a16="http://schemas.microsoft.com/office/drawing/2014/main" id="{9C68F00B-2A92-4193-B941-E01CE971DB4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1" name="Oval 210">
                <a:extLst>
                  <a:ext uri="{FF2B5EF4-FFF2-40B4-BE49-F238E27FC236}">
                    <a16:creationId xmlns:a16="http://schemas.microsoft.com/office/drawing/2014/main" id="{A085A0D3-82B4-45FE-9A68-A2DD9A3E0F7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12" name="Group 211">
              <a:extLst>
                <a:ext uri="{FF2B5EF4-FFF2-40B4-BE49-F238E27FC236}">
                  <a16:creationId xmlns:a16="http://schemas.microsoft.com/office/drawing/2014/main" id="{E6FEEE8F-F388-48C4-9DC8-9BEB280FE0CC}"/>
                </a:ext>
              </a:extLst>
            </p:cNvPr>
            <p:cNvGrpSpPr/>
            <p:nvPr/>
          </p:nvGrpSpPr>
          <p:grpSpPr>
            <a:xfrm>
              <a:off x="9808103" y="3074176"/>
              <a:ext cx="188418" cy="204368"/>
              <a:chOff x="6207667" y="1018040"/>
              <a:chExt cx="248285" cy="269304"/>
            </a:xfrm>
          </p:grpSpPr>
          <p:sp>
            <p:nvSpPr>
              <p:cNvPr id="214" name="Freeform: Shape 213">
                <a:extLst>
                  <a:ext uri="{FF2B5EF4-FFF2-40B4-BE49-F238E27FC236}">
                    <a16:creationId xmlns:a16="http://schemas.microsoft.com/office/drawing/2014/main" id="{D5A58F04-72D3-441E-B9EC-81BFF8EA3E9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5" name="Oval 214">
                <a:extLst>
                  <a:ext uri="{FF2B5EF4-FFF2-40B4-BE49-F238E27FC236}">
                    <a16:creationId xmlns:a16="http://schemas.microsoft.com/office/drawing/2014/main" id="{300B673E-A37B-4686-B38F-1DFBC7410C2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16" name="Group 215">
              <a:extLst>
                <a:ext uri="{FF2B5EF4-FFF2-40B4-BE49-F238E27FC236}">
                  <a16:creationId xmlns:a16="http://schemas.microsoft.com/office/drawing/2014/main" id="{2B8273E3-FB2C-492F-AFC1-44EBCB6F3FED}"/>
                </a:ext>
              </a:extLst>
            </p:cNvPr>
            <p:cNvGrpSpPr/>
            <p:nvPr/>
          </p:nvGrpSpPr>
          <p:grpSpPr>
            <a:xfrm>
              <a:off x="9811450" y="5020749"/>
              <a:ext cx="188418" cy="204368"/>
              <a:chOff x="6207667" y="1018040"/>
              <a:chExt cx="248285" cy="269304"/>
            </a:xfrm>
          </p:grpSpPr>
          <p:sp>
            <p:nvSpPr>
              <p:cNvPr id="218" name="Freeform: Shape 217">
                <a:extLst>
                  <a:ext uri="{FF2B5EF4-FFF2-40B4-BE49-F238E27FC236}">
                    <a16:creationId xmlns:a16="http://schemas.microsoft.com/office/drawing/2014/main" id="{DC225BBC-D6C2-4805-9801-01BF4A51E8B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19" name="Oval 218">
                <a:extLst>
                  <a:ext uri="{FF2B5EF4-FFF2-40B4-BE49-F238E27FC236}">
                    <a16:creationId xmlns:a16="http://schemas.microsoft.com/office/drawing/2014/main" id="{AAABFEED-9C24-41B6-ABFD-55796B0F69F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grpSp>
          <p:nvGrpSpPr>
            <p:cNvPr id="220" name="Group 219">
              <a:extLst>
                <a:ext uri="{FF2B5EF4-FFF2-40B4-BE49-F238E27FC236}">
                  <a16:creationId xmlns:a16="http://schemas.microsoft.com/office/drawing/2014/main" id="{39C6DE2B-8B6C-4ECC-BE09-C81DD23320FA}"/>
                </a:ext>
              </a:extLst>
            </p:cNvPr>
            <p:cNvGrpSpPr/>
            <p:nvPr/>
          </p:nvGrpSpPr>
          <p:grpSpPr>
            <a:xfrm>
              <a:off x="9814704" y="5999842"/>
              <a:ext cx="188418" cy="204368"/>
              <a:chOff x="6207667" y="1018040"/>
              <a:chExt cx="248285" cy="269304"/>
            </a:xfrm>
          </p:grpSpPr>
          <p:sp>
            <p:nvSpPr>
              <p:cNvPr id="222" name="Freeform: Shape 221">
                <a:extLst>
                  <a:ext uri="{FF2B5EF4-FFF2-40B4-BE49-F238E27FC236}">
                    <a16:creationId xmlns:a16="http://schemas.microsoft.com/office/drawing/2014/main" id="{C95F69F1-AB89-45E4-9F77-854AD6EB00B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23" name="Oval 222">
                <a:extLst>
                  <a:ext uri="{FF2B5EF4-FFF2-40B4-BE49-F238E27FC236}">
                    <a16:creationId xmlns:a16="http://schemas.microsoft.com/office/drawing/2014/main" id="{E7DC72AF-2C67-42C0-B8E7-F36FCC3DF09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1066" name="Straight Arrow Connector 1065">
              <a:extLst>
                <a:ext uri="{FF2B5EF4-FFF2-40B4-BE49-F238E27FC236}">
                  <a16:creationId xmlns:a16="http://schemas.microsoft.com/office/drawing/2014/main" id="{73C8970C-BFBB-4810-B9C7-42F03F7F16F5}"/>
                </a:ext>
              </a:extLst>
            </p:cNvPr>
            <p:cNvCxnSpPr>
              <a:cxnSpLocks/>
              <a:stCxn id="219" idx="6"/>
              <a:endCxn id="165" idx="1"/>
            </p:cNvCxnSpPr>
            <p:nvPr/>
          </p:nvCxnSpPr>
          <p:spPr>
            <a:xfrm>
              <a:off x="9953196" y="5122933"/>
              <a:ext cx="250592" cy="43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1" name="Straight Arrow Connector 1070">
              <a:extLst>
                <a:ext uri="{FF2B5EF4-FFF2-40B4-BE49-F238E27FC236}">
                  <a16:creationId xmlns:a16="http://schemas.microsoft.com/office/drawing/2014/main" id="{CC3E3977-C77E-454A-8B2B-FD63A2BACD70}"/>
                </a:ext>
              </a:extLst>
            </p:cNvPr>
            <p:cNvCxnSpPr>
              <a:cxnSpLocks/>
              <a:stCxn id="215" idx="6"/>
              <a:endCxn id="162" idx="1"/>
            </p:cNvCxnSpPr>
            <p:nvPr/>
          </p:nvCxnSpPr>
          <p:spPr>
            <a:xfrm flipV="1">
              <a:off x="9949849" y="3175976"/>
              <a:ext cx="253939"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A37436F5-3030-4082-8780-981D764C93AE}"/>
                </a:ext>
              </a:extLst>
            </p:cNvPr>
            <p:cNvCxnSpPr>
              <a:cxnSpLocks/>
              <a:endCxn id="206" idx="3"/>
            </p:cNvCxnSpPr>
            <p:nvPr/>
          </p:nvCxnSpPr>
          <p:spPr>
            <a:xfrm>
              <a:off x="9642237" y="4150226"/>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8" name="Straight Arrow Connector 1077">
              <a:extLst>
                <a:ext uri="{FF2B5EF4-FFF2-40B4-BE49-F238E27FC236}">
                  <a16:creationId xmlns:a16="http://schemas.microsoft.com/office/drawing/2014/main" id="{A480441C-B3D0-42D3-B57E-2E5BFDDEED16}"/>
                </a:ext>
              </a:extLst>
            </p:cNvPr>
            <p:cNvCxnSpPr>
              <a:cxnSpLocks/>
              <a:stCxn id="207" idx="6"/>
              <a:endCxn id="168" idx="1"/>
            </p:cNvCxnSpPr>
            <p:nvPr/>
          </p:nvCxnSpPr>
          <p:spPr>
            <a:xfrm flipV="1">
              <a:off x="9949849" y="4149673"/>
              <a:ext cx="253939" cy="55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3" name="Straight Arrow Connector 1082">
              <a:extLst>
                <a:ext uri="{FF2B5EF4-FFF2-40B4-BE49-F238E27FC236}">
                  <a16:creationId xmlns:a16="http://schemas.microsoft.com/office/drawing/2014/main" id="{B62585C9-39EE-4405-AD22-EC94716F69EB}"/>
                </a:ext>
              </a:extLst>
            </p:cNvPr>
            <p:cNvCxnSpPr>
              <a:cxnSpLocks/>
              <a:stCxn id="223" idx="6"/>
              <a:endCxn id="171" idx="1"/>
            </p:cNvCxnSpPr>
            <p:nvPr/>
          </p:nvCxnSpPr>
          <p:spPr>
            <a:xfrm flipV="1">
              <a:off x="9956450" y="6097067"/>
              <a:ext cx="248679" cy="4959"/>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860F4F1-1083-4DB4-A801-A3CDCF73D0FF}"/>
                </a:ext>
              </a:extLst>
            </p:cNvPr>
            <p:cNvSpPr/>
            <p:nvPr/>
          </p:nvSpPr>
          <p:spPr bwMode="auto">
            <a:xfrm>
              <a:off x="9631587" y="547681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248" name="Rectangle 247">
              <a:extLst>
                <a:ext uri="{FF2B5EF4-FFF2-40B4-BE49-F238E27FC236}">
                  <a16:creationId xmlns:a16="http://schemas.microsoft.com/office/drawing/2014/main" id="{B1DEC28A-8A71-4A7B-B900-12DA857618B6}"/>
                </a:ext>
              </a:extLst>
            </p:cNvPr>
            <p:cNvSpPr/>
            <p:nvPr/>
          </p:nvSpPr>
          <p:spPr bwMode="auto">
            <a:xfrm>
              <a:off x="9631587" y="3504305"/>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grpSp>
      <p:cxnSp>
        <p:nvCxnSpPr>
          <p:cNvPr id="252" name="Straight Arrow Connector 15">
            <a:extLst>
              <a:ext uri="{FF2B5EF4-FFF2-40B4-BE49-F238E27FC236}">
                <a16:creationId xmlns:a16="http://schemas.microsoft.com/office/drawing/2014/main" id="{6FA88257-E6AA-48DF-A25A-98ECC9CF1CEE}"/>
              </a:ext>
            </a:extLst>
          </p:cNvPr>
          <p:cNvCxnSpPr>
            <a:cxnSpLocks/>
            <a:stCxn id="251" idx="2"/>
          </p:cNvCxnSpPr>
          <p:nvPr/>
        </p:nvCxnSpPr>
        <p:spPr>
          <a:xfrm>
            <a:off x="6274000" y="1073339"/>
            <a:ext cx="0" cy="66375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4" name="Group 253">
            <a:extLst>
              <a:ext uri="{FF2B5EF4-FFF2-40B4-BE49-F238E27FC236}">
                <a16:creationId xmlns:a16="http://schemas.microsoft.com/office/drawing/2014/main" id="{47F51591-F31D-4018-A4B4-BD7AF42AACF7}"/>
              </a:ext>
            </a:extLst>
          </p:cNvPr>
          <p:cNvGrpSpPr/>
          <p:nvPr/>
        </p:nvGrpSpPr>
        <p:grpSpPr>
          <a:xfrm>
            <a:off x="6150176" y="609294"/>
            <a:ext cx="1240772" cy="492443"/>
            <a:chOff x="6150176" y="484846"/>
            <a:chExt cx="1240772" cy="492443"/>
          </a:xfrm>
        </p:grpSpPr>
        <p:pic>
          <p:nvPicPr>
            <p:cNvPr id="251" name="Graphic 250">
              <a:extLst>
                <a:ext uri="{FF2B5EF4-FFF2-40B4-BE49-F238E27FC236}">
                  <a16:creationId xmlns:a16="http://schemas.microsoft.com/office/drawing/2014/main" id="{A1D9BBE5-6853-4A4C-806E-179FACBAB743}"/>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150176" y="518204"/>
              <a:ext cx="247647" cy="430687"/>
            </a:xfrm>
            <a:prstGeom prst="rect">
              <a:avLst/>
            </a:prstGeom>
          </p:spPr>
        </p:pic>
        <p:sp>
          <p:nvSpPr>
            <p:cNvPr id="253" name="TextBox 252">
              <a:extLst>
                <a:ext uri="{FF2B5EF4-FFF2-40B4-BE49-F238E27FC236}">
                  <a16:creationId xmlns:a16="http://schemas.microsoft.com/office/drawing/2014/main" id="{C5860FFF-AD14-4FFD-BCA9-47ECFE446BB0}"/>
                </a:ext>
              </a:extLst>
            </p:cNvPr>
            <p:cNvSpPr txBox="1"/>
            <p:nvPr/>
          </p:nvSpPr>
          <p:spPr>
            <a:xfrm>
              <a:off x="6456375" y="484846"/>
              <a:ext cx="934573" cy="492443"/>
            </a:xfrm>
            <a:prstGeom prst="rect">
              <a:avLst/>
            </a:prstGeom>
            <a:noFill/>
          </p:spPr>
          <p:txBody>
            <a:bodyPr wrap="square" lIns="0" tIns="0" rIns="0" bIns="0" rtlCol="0" anchor="ctr">
              <a:spAutoFit/>
            </a:bodyPr>
            <a:lstStyle/>
            <a:p>
              <a:r>
                <a:rPr lang="en-US" sz="1200" b="1" dirty="0">
                  <a:solidFill>
                    <a:srgbClr val="202192"/>
                  </a:solidFill>
                  <a:latin typeface="Cambria" panose="02040503050406030204" pitchFamily="18" charset="0"/>
                  <a:ea typeface="Cambria" panose="02040503050406030204" pitchFamily="18" charset="0"/>
                </a:rPr>
                <a:t>Operator</a:t>
              </a:r>
            </a:p>
            <a:p>
              <a:r>
                <a:rPr lang="en-US" sz="1000" b="1" dirty="0">
                  <a:latin typeface="Cambria" panose="02040503050406030204" pitchFamily="18" charset="0"/>
                  <a:ea typeface="Cambria" panose="02040503050406030204" pitchFamily="18" charset="0"/>
                </a:rPr>
                <a:t>Deploys and manages Dapr</a:t>
              </a:r>
              <a:endParaRPr lang="en-US" sz="900" b="1" dirty="0">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970340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42" presetClass="path" presetSubtype="0" decel="100000" fill="hold" nodeType="withEffect">
                                  <p:stCondLst>
                                    <p:cond delay="0"/>
                                  </p:stCondLst>
                                  <p:childTnLst>
                                    <p:animMotion origin="layout" path="M -3.75E-6 1.85185E-6 L -3.75E-6 0.03773 " pathEditMode="relative" rAng="0" ptsTypes="AA">
                                      <p:cBhvr>
                                        <p:cTn id="9" dur="750" spd="-100000" fill="hold"/>
                                        <p:tgtEl>
                                          <p:spTgt spid="293"/>
                                        </p:tgtEl>
                                        <p:attrNameLst>
                                          <p:attrName>ppt_x</p:attrName>
                                          <p:attrName>ppt_y</p:attrName>
                                        </p:attrNameLst>
                                      </p:cBhvr>
                                      <p:rCtr x="0" y="1875"/>
                                    </p:animMotion>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294"/>
                                        </p:tgtEl>
                                        <p:attrNameLst>
                                          <p:attrName>style.visibility</p:attrName>
                                        </p:attrNameLst>
                                      </p:cBhvr>
                                      <p:to>
                                        <p:strVal val="visible"/>
                                      </p:to>
                                    </p:set>
                                    <p:anim calcmode="lin" valueType="num">
                                      <p:cBhvr>
                                        <p:cTn id="13" dur="500" fill="hold"/>
                                        <p:tgtEl>
                                          <p:spTgt spid="294"/>
                                        </p:tgtEl>
                                        <p:attrNameLst>
                                          <p:attrName>ppt_w</p:attrName>
                                        </p:attrNameLst>
                                      </p:cBhvr>
                                      <p:tavLst>
                                        <p:tav tm="0">
                                          <p:val>
                                            <p:fltVal val="0"/>
                                          </p:val>
                                        </p:tav>
                                        <p:tav tm="100000">
                                          <p:val>
                                            <p:strVal val="#ppt_w"/>
                                          </p:val>
                                        </p:tav>
                                      </p:tavLst>
                                    </p:anim>
                                    <p:anim calcmode="lin" valueType="num">
                                      <p:cBhvr>
                                        <p:cTn id="14" dur="500" fill="hold"/>
                                        <p:tgtEl>
                                          <p:spTgt spid="294"/>
                                        </p:tgtEl>
                                        <p:attrNameLst>
                                          <p:attrName>ppt_h</p:attrName>
                                        </p:attrNameLst>
                                      </p:cBhvr>
                                      <p:tavLst>
                                        <p:tav tm="0">
                                          <p:val>
                                            <p:fltVal val="0"/>
                                          </p:val>
                                        </p:tav>
                                        <p:tav tm="100000">
                                          <p:val>
                                            <p:strVal val="#ppt_h"/>
                                          </p:val>
                                        </p:tav>
                                      </p:tavLst>
                                    </p:anim>
                                    <p:animEffect transition="in" filter="fade">
                                      <p:cBhvr>
                                        <p:cTn id="15" dur="5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54"/>
                                        </p:tgtEl>
                                        <p:attrNameLst>
                                          <p:attrName>style.visibility</p:attrName>
                                        </p:attrNameLst>
                                      </p:cBhvr>
                                      <p:to>
                                        <p:strVal val="visible"/>
                                      </p:to>
                                    </p:set>
                                    <p:anim calcmode="lin" valueType="num">
                                      <p:cBhvr>
                                        <p:cTn id="20" dur="500" fill="hold"/>
                                        <p:tgtEl>
                                          <p:spTgt spid="254"/>
                                        </p:tgtEl>
                                        <p:attrNameLst>
                                          <p:attrName>ppt_w</p:attrName>
                                        </p:attrNameLst>
                                      </p:cBhvr>
                                      <p:tavLst>
                                        <p:tav tm="0">
                                          <p:val>
                                            <p:fltVal val="0"/>
                                          </p:val>
                                        </p:tav>
                                        <p:tav tm="100000">
                                          <p:val>
                                            <p:strVal val="#ppt_w"/>
                                          </p:val>
                                        </p:tav>
                                      </p:tavLst>
                                    </p:anim>
                                    <p:anim calcmode="lin" valueType="num">
                                      <p:cBhvr>
                                        <p:cTn id="21" dur="500" fill="hold"/>
                                        <p:tgtEl>
                                          <p:spTgt spid="254"/>
                                        </p:tgtEl>
                                        <p:attrNameLst>
                                          <p:attrName>ppt_h</p:attrName>
                                        </p:attrNameLst>
                                      </p:cBhvr>
                                      <p:tavLst>
                                        <p:tav tm="0">
                                          <p:val>
                                            <p:fltVal val="0"/>
                                          </p:val>
                                        </p:tav>
                                        <p:tav tm="100000">
                                          <p:val>
                                            <p:strVal val="#ppt_h"/>
                                          </p:val>
                                        </p:tav>
                                      </p:tavLst>
                                    </p:anim>
                                    <p:animEffect transition="in" filter="fade">
                                      <p:cBhvr>
                                        <p:cTn id="22" dur="500"/>
                                        <p:tgtEl>
                                          <p:spTgt spid="254"/>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252"/>
                                        </p:tgtEl>
                                        <p:attrNameLst>
                                          <p:attrName>style.visibility</p:attrName>
                                        </p:attrNameLst>
                                      </p:cBhvr>
                                      <p:to>
                                        <p:strVal val="visible"/>
                                      </p:to>
                                    </p:set>
                                    <p:animEffect transition="in" filter="wipe(up)">
                                      <p:cBhvr>
                                        <p:cTn id="26" dur="500"/>
                                        <p:tgtEl>
                                          <p:spTgt spid="252"/>
                                        </p:tgtEl>
                                      </p:cBhvr>
                                    </p:animEffect>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232"/>
                                        </p:tgtEl>
                                        <p:attrNameLst>
                                          <p:attrName>style.visibility</p:attrName>
                                        </p:attrNameLst>
                                      </p:cBhvr>
                                      <p:to>
                                        <p:strVal val="visible"/>
                                      </p:to>
                                    </p:set>
                                    <p:anim calcmode="lin" valueType="num">
                                      <p:cBhvr>
                                        <p:cTn id="40" dur="500" fill="hold"/>
                                        <p:tgtEl>
                                          <p:spTgt spid="232"/>
                                        </p:tgtEl>
                                        <p:attrNameLst>
                                          <p:attrName>ppt_w</p:attrName>
                                        </p:attrNameLst>
                                      </p:cBhvr>
                                      <p:tavLst>
                                        <p:tav tm="0">
                                          <p:val>
                                            <p:fltVal val="0"/>
                                          </p:val>
                                        </p:tav>
                                        <p:tav tm="100000">
                                          <p:val>
                                            <p:strVal val="#ppt_w"/>
                                          </p:val>
                                        </p:tav>
                                      </p:tavLst>
                                    </p:anim>
                                    <p:anim calcmode="lin" valueType="num">
                                      <p:cBhvr>
                                        <p:cTn id="41" dur="500" fill="hold"/>
                                        <p:tgtEl>
                                          <p:spTgt spid="232"/>
                                        </p:tgtEl>
                                        <p:attrNameLst>
                                          <p:attrName>ppt_h</p:attrName>
                                        </p:attrNameLst>
                                      </p:cBhvr>
                                      <p:tavLst>
                                        <p:tav tm="0">
                                          <p:val>
                                            <p:fltVal val="0"/>
                                          </p:val>
                                        </p:tav>
                                        <p:tav tm="100000">
                                          <p:val>
                                            <p:strVal val="#ppt_h"/>
                                          </p:val>
                                        </p:tav>
                                      </p:tavLst>
                                    </p:anim>
                                    <p:animEffect transition="in" filter="fade">
                                      <p:cBhvr>
                                        <p:cTn id="42" dur="500"/>
                                        <p:tgtEl>
                                          <p:spTgt spid="232"/>
                                        </p:tgtEl>
                                      </p:cBhvr>
                                    </p:animEffect>
                                  </p:childTnLst>
                                </p:cTn>
                              </p:par>
                              <p:par>
                                <p:cTn id="43" presetID="53" presetClass="entr" presetSubtype="16"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anim calcmode="lin" valueType="num">
                                      <p:cBhvr>
                                        <p:cTn id="45" dur="500" fill="hold"/>
                                        <p:tgtEl>
                                          <p:spTgt spid="233"/>
                                        </p:tgtEl>
                                        <p:attrNameLst>
                                          <p:attrName>ppt_w</p:attrName>
                                        </p:attrNameLst>
                                      </p:cBhvr>
                                      <p:tavLst>
                                        <p:tav tm="0">
                                          <p:val>
                                            <p:fltVal val="0"/>
                                          </p:val>
                                        </p:tav>
                                        <p:tav tm="100000">
                                          <p:val>
                                            <p:strVal val="#ppt_w"/>
                                          </p:val>
                                        </p:tav>
                                      </p:tavLst>
                                    </p:anim>
                                    <p:anim calcmode="lin" valueType="num">
                                      <p:cBhvr>
                                        <p:cTn id="46" dur="500" fill="hold"/>
                                        <p:tgtEl>
                                          <p:spTgt spid="233"/>
                                        </p:tgtEl>
                                        <p:attrNameLst>
                                          <p:attrName>ppt_h</p:attrName>
                                        </p:attrNameLst>
                                      </p:cBhvr>
                                      <p:tavLst>
                                        <p:tav tm="0">
                                          <p:val>
                                            <p:fltVal val="0"/>
                                          </p:val>
                                        </p:tav>
                                        <p:tav tm="100000">
                                          <p:val>
                                            <p:strVal val="#ppt_h"/>
                                          </p:val>
                                        </p:tav>
                                      </p:tavLst>
                                    </p:anim>
                                    <p:animEffect transition="in" filter="fade">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outHorizontal)">
                                      <p:cBhvr>
                                        <p:cTn id="52" dur="500"/>
                                        <p:tgtEl>
                                          <p:spTgt spid="16"/>
                                        </p:tgtEl>
                                      </p:cBhvr>
                                    </p:animEffect>
                                  </p:childTnLst>
                                </p:cTn>
                              </p:par>
                              <p:par>
                                <p:cTn id="53" presetID="16" presetClass="entr" presetSubtype="42" fill="hold" nodeType="withEffect">
                                  <p:stCondLst>
                                    <p:cond delay="0"/>
                                  </p:stCondLst>
                                  <p:childTnLst>
                                    <p:set>
                                      <p:cBhvr>
                                        <p:cTn id="54" dur="1" fill="hold">
                                          <p:stCondLst>
                                            <p:cond delay="0"/>
                                          </p:stCondLst>
                                        </p:cTn>
                                        <p:tgtEl>
                                          <p:spTgt spid="1027"/>
                                        </p:tgtEl>
                                        <p:attrNameLst>
                                          <p:attrName>style.visibility</p:attrName>
                                        </p:attrNameLst>
                                      </p:cBhvr>
                                      <p:to>
                                        <p:strVal val="visible"/>
                                      </p:to>
                                    </p:set>
                                    <p:animEffect transition="in" filter="barn(outHorizontal)">
                                      <p:cBhvr>
                                        <p:cTn id="55" dur="500"/>
                                        <p:tgtEl>
                                          <p:spTgt spid="1027"/>
                                        </p:tgtEl>
                                      </p:cBhvr>
                                    </p:animEffect>
                                  </p:childTnLst>
                                </p:cTn>
                              </p:par>
                              <p:par>
                                <p:cTn id="56" presetID="16" presetClass="entr" presetSubtype="42" fill="hold" nodeType="with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barn(outHorizontal)">
                                      <p:cBhvr>
                                        <p:cTn id="58" dur="500"/>
                                        <p:tgtEl>
                                          <p:spTgt spid="1033"/>
                                        </p:tgtEl>
                                      </p:cBhvr>
                                    </p:animEffect>
                                  </p:childTnLst>
                                </p:cTn>
                              </p:par>
                              <p:par>
                                <p:cTn id="59" presetID="16" presetClass="entr" presetSubtype="42" fill="hold" nodeType="withEffect">
                                  <p:stCondLst>
                                    <p:cond delay="0"/>
                                  </p:stCondLst>
                                  <p:childTnLst>
                                    <p:set>
                                      <p:cBhvr>
                                        <p:cTn id="60" dur="1" fill="hold">
                                          <p:stCondLst>
                                            <p:cond delay="0"/>
                                          </p:stCondLst>
                                        </p:cTn>
                                        <p:tgtEl>
                                          <p:spTgt spid="1030"/>
                                        </p:tgtEl>
                                        <p:attrNameLst>
                                          <p:attrName>style.visibility</p:attrName>
                                        </p:attrNameLst>
                                      </p:cBhvr>
                                      <p:to>
                                        <p:strVal val="visible"/>
                                      </p:to>
                                    </p:set>
                                    <p:animEffect transition="in" filter="barn(outHorizontal)">
                                      <p:cBhvr>
                                        <p:cTn id="61" dur="500"/>
                                        <p:tgtEl>
                                          <p:spTgt spid="1030"/>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23"/>
                                        </p:tgtEl>
                                        <p:attrNameLst>
                                          <p:attrName>style.visibility</p:attrName>
                                        </p:attrNameLst>
                                      </p:cBhvr>
                                      <p:to>
                                        <p:strVal val="visible"/>
                                      </p:to>
                                    </p:set>
                                    <p:animEffect transition="in" filter="fade">
                                      <p:cBhvr>
                                        <p:cTn id="64" dur="500"/>
                                        <p:tgtEl>
                                          <p:spTgt spid="323"/>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21"/>
                                        </p:tgtEl>
                                        <p:attrNameLst>
                                          <p:attrName>style.visibility</p:attrName>
                                        </p:attrNameLst>
                                      </p:cBhvr>
                                      <p:to>
                                        <p:strVal val="visible"/>
                                      </p:to>
                                    </p:set>
                                    <p:animEffect transition="in" filter="fade">
                                      <p:cBhvr>
                                        <p:cTn id="67" dur="500"/>
                                        <p:tgtEl>
                                          <p:spTgt spid="321"/>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24"/>
                                        </p:tgtEl>
                                        <p:attrNameLst>
                                          <p:attrName>style.visibility</p:attrName>
                                        </p:attrNameLst>
                                      </p:cBhvr>
                                      <p:to>
                                        <p:strVal val="visible"/>
                                      </p:to>
                                    </p:set>
                                    <p:animEffect transition="in" filter="fade">
                                      <p:cBhvr>
                                        <p:cTn id="73" dur="500"/>
                                        <p:tgtEl>
                                          <p:spTgt spid="324"/>
                                        </p:tgtEl>
                                      </p:cBhvr>
                                    </p:animEffect>
                                  </p:childTnLst>
                                </p:cTn>
                              </p:par>
                              <p:par>
                                <p:cTn id="74" presetID="53" presetClass="entr" presetSubtype="16" fill="hold" nodeType="withEffect">
                                  <p:stCondLst>
                                    <p:cond delay="250"/>
                                  </p:stCondLst>
                                  <p:childTnLst>
                                    <p:set>
                                      <p:cBhvr>
                                        <p:cTn id="75" dur="1" fill="hold">
                                          <p:stCondLst>
                                            <p:cond delay="0"/>
                                          </p:stCondLst>
                                        </p:cTn>
                                        <p:tgtEl>
                                          <p:spTgt spid="31"/>
                                        </p:tgtEl>
                                        <p:attrNameLst>
                                          <p:attrName>style.visibility</p:attrName>
                                        </p:attrNameLst>
                                      </p:cBhvr>
                                      <p:to>
                                        <p:strVal val="visible"/>
                                      </p:to>
                                    </p:set>
                                    <p:anim calcmode="lin" valueType="num">
                                      <p:cBhvr>
                                        <p:cTn id="76" dur="500" fill="hold"/>
                                        <p:tgtEl>
                                          <p:spTgt spid="31"/>
                                        </p:tgtEl>
                                        <p:attrNameLst>
                                          <p:attrName>ppt_w</p:attrName>
                                        </p:attrNameLst>
                                      </p:cBhvr>
                                      <p:tavLst>
                                        <p:tav tm="0">
                                          <p:val>
                                            <p:fltVal val="0"/>
                                          </p:val>
                                        </p:tav>
                                        <p:tav tm="100000">
                                          <p:val>
                                            <p:strVal val="#ppt_w"/>
                                          </p:val>
                                        </p:tav>
                                      </p:tavLst>
                                    </p:anim>
                                    <p:anim calcmode="lin" valueType="num">
                                      <p:cBhvr>
                                        <p:cTn id="77" dur="500" fill="hold"/>
                                        <p:tgtEl>
                                          <p:spTgt spid="31"/>
                                        </p:tgtEl>
                                        <p:attrNameLst>
                                          <p:attrName>ppt_h</p:attrName>
                                        </p:attrNameLst>
                                      </p:cBhvr>
                                      <p:tavLst>
                                        <p:tav tm="0">
                                          <p:val>
                                            <p:fltVal val="0"/>
                                          </p:val>
                                        </p:tav>
                                        <p:tav tm="100000">
                                          <p:val>
                                            <p:strVal val="#ppt_h"/>
                                          </p:val>
                                        </p:tav>
                                      </p:tavLst>
                                    </p:anim>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nodeType="clickEffect">
                                  <p:stCondLst>
                                    <p:cond delay="0"/>
                                  </p:stCondLst>
                                  <p:childTnLst>
                                    <p:set>
                                      <p:cBhvr>
                                        <p:cTn id="82" dur="1" fill="hold">
                                          <p:stCondLst>
                                            <p:cond delay="0"/>
                                          </p:stCondLst>
                                        </p:cTn>
                                        <p:tgtEl>
                                          <p:spTgt spid="225"/>
                                        </p:tgtEl>
                                        <p:attrNameLst>
                                          <p:attrName>style.visibility</p:attrName>
                                        </p:attrNameLst>
                                      </p:cBhvr>
                                      <p:to>
                                        <p:strVal val="visible"/>
                                      </p:to>
                                    </p:set>
                                    <p:anim calcmode="lin" valueType="num">
                                      <p:cBhvr>
                                        <p:cTn id="83" dur="500" fill="hold"/>
                                        <p:tgtEl>
                                          <p:spTgt spid="225"/>
                                        </p:tgtEl>
                                        <p:attrNameLst>
                                          <p:attrName>ppt_w</p:attrName>
                                        </p:attrNameLst>
                                      </p:cBhvr>
                                      <p:tavLst>
                                        <p:tav tm="0">
                                          <p:val>
                                            <p:fltVal val="0"/>
                                          </p:val>
                                        </p:tav>
                                        <p:tav tm="100000">
                                          <p:val>
                                            <p:strVal val="#ppt_w"/>
                                          </p:val>
                                        </p:tav>
                                      </p:tavLst>
                                    </p:anim>
                                    <p:anim calcmode="lin" valueType="num">
                                      <p:cBhvr>
                                        <p:cTn id="84" dur="500" fill="hold"/>
                                        <p:tgtEl>
                                          <p:spTgt spid="225"/>
                                        </p:tgtEl>
                                        <p:attrNameLst>
                                          <p:attrName>ppt_h</p:attrName>
                                        </p:attrNameLst>
                                      </p:cBhvr>
                                      <p:tavLst>
                                        <p:tav tm="0">
                                          <p:val>
                                            <p:fltVal val="0"/>
                                          </p:val>
                                        </p:tav>
                                        <p:tav tm="100000">
                                          <p:val>
                                            <p:strVal val="#ppt_h"/>
                                          </p:val>
                                        </p:tav>
                                      </p:tavLst>
                                    </p:anim>
                                    <p:animEffect transition="in" filter="fade">
                                      <p:cBhvr>
                                        <p:cTn id="85" dur="500"/>
                                        <p:tgtEl>
                                          <p:spTgt spid="2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5"/>
                                        </p:tgtEl>
                                        <p:attrNameLst>
                                          <p:attrName>style.visibility</p:attrName>
                                        </p:attrNameLst>
                                      </p:cBhvr>
                                      <p:to>
                                        <p:strVal val="visible"/>
                                      </p:to>
                                    </p:set>
                                    <p:animEffect transition="in" filter="fade">
                                      <p:cBhvr>
                                        <p:cTn id="88" dur="500"/>
                                        <p:tgtEl>
                                          <p:spTgt spid="325"/>
                                        </p:tgtEl>
                                      </p:cBhvr>
                                    </p:animEffect>
                                  </p:childTnLst>
                                </p:cTn>
                              </p:par>
                              <p:par>
                                <p:cTn id="89" presetID="10" presetClass="entr" presetSubtype="0" fill="hold" nodeType="withEffect">
                                  <p:stCondLst>
                                    <p:cond delay="0"/>
                                  </p:stCondLst>
                                  <p:childTnLst>
                                    <p:set>
                                      <p:cBhvr>
                                        <p:cTn id="90" dur="1" fill="hold">
                                          <p:stCondLst>
                                            <p:cond delay="0"/>
                                          </p:stCondLst>
                                        </p:cTn>
                                        <p:tgtEl>
                                          <p:spTgt spid="226"/>
                                        </p:tgtEl>
                                        <p:attrNameLst>
                                          <p:attrName>style.visibility</p:attrName>
                                        </p:attrNameLst>
                                      </p:cBhvr>
                                      <p:to>
                                        <p:strVal val="visible"/>
                                      </p:to>
                                    </p:set>
                                    <p:animEffect transition="in" filter="fade">
                                      <p:cBhvr>
                                        <p:cTn id="91" dur="500"/>
                                        <p:tgtEl>
                                          <p:spTgt spid="2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0"/>
                                        </p:tgtEl>
                                        <p:attrNameLst>
                                          <p:attrName>style.visibility</p:attrName>
                                        </p:attrNameLst>
                                      </p:cBhvr>
                                      <p:to>
                                        <p:strVal val="visible"/>
                                      </p:to>
                                    </p:set>
                                    <p:animEffect transition="in" filter="wipe(left)">
                                      <p:cBhvr>
                                        <p:cTn id="96" dur="500"/>
                                        <p:tgtEl>
                                          <p:spTgt spid="140"/>
                                        </p:tgtEl>
                                      </p:cBhvr>
                                    </p:animEffect>
                                  </p:childTnLst>
                                </p:cTn>
                              </p:par>
                              <p:par>
                                <p:cTn id="97" presetID="22" presetClass="entr" presetSubtype="8" fill="hold" nodeType="withEffect">
                                  <p:stCondLst>
                                    <p:cond delay="0"/>
                                  </p:stCondLst>
                                  <p:childTnLst>
                                    <p:set>
                                      <p:cBhvr>
                                        <p:cTn id="98" dur="1" fill="hold">
                                          <p:stCondLst>
                                            <p:cond delay="0"/>
                                          </p:stCondLst>
                                        </p:cTn>
                                        <p:tgtEl>
                                          <p:spTgt spid="1086"/>
                                        </p:tgtEl>
                                        <p:attrNameLst>
                                          <p:attrName>style.visibility</p:attrName>
                                        </p:attrNameLst>
                                      </p:cBhvr>
                                      <p:to>
                                        <p:strVal val="visible"/>
                                      </p:to>
                                    </p:set>
                                    <p:animEffect transition="in" filter="wipe(left)">
                                      <p:cBhvr>
                                        <p:cTn id="99" dur="500"/>
                                        <p:tgtEl>
                                          <p:spTgt spid="1086"/>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91"/>
                                        </p:tgtEl>
                                        <p:attrNameLst>
                                          <p:attrName>style.visibility</p:attrName>
                                        </p:attrNameLst>
                                      </p:cBhvr>
                                      <p:to>
                                        <p:strVal val="visible"/>
                                      </p:to>
                                    </p:set>
                                    <p:animEffect transition="in" filter="wipe(left)">
                                      <p:cBhvr>
                                        <p:cTn id="103" dur="500"/>
                                        <p:tgtEl>
                                          <p:spTgt spid="291"/>
                                        </p:tgtEl>
                                      </p:cBhvr>
                                    </p:animEffect>
                                  </p:childTnLst>
                                </p:cTn>
                              </p:par>
                              <p:par>
                                <p:cTn id="104" presetID="10" presetClass="entr" presetSubtype="0" fill="hold" grpId="0" nodeType="withEffect">
                                  <p:stCondLst>
                                    <p:cond delay="250"/>
                                  </p:stCondLst>
                                  <p:childTnLst>
                                    <p:set>
                                      <p:cBhvr>
                                        <p:cTn id="105" dur="1" fill="hold">
                                          <p:stCondLst>
                                            <p:cond delay="0"/>
                                          </p:stCondLst>
                                        </p:cTn>
                                        <p:tgtEl>
                                          <p:spTgt spid="234"/>
                                        </p:tgtEl>
                                        <p:attrNameLst>
                                          <p:attrName>style.visibility</p:attrName>
                                        </p:attrNameLst>
                                      </p:cBhvr>
                                      <p:to>
                                        <p:strVal val="visible"/>
                                      </p:to>
                                    </p:set>
                                    <p:animEffect transition="in" filter="fade">
                                      <p:cBhvr>
                                        <p:cTn id="106" dur="500"/>
                                        <p:tgtEl>
                                          <p:spTgt spid="234"/>
                                        </p:tgtEl>
                                      </p:cBhvr>
                                    </p:animEffect>
                                  </p:childTnLst>
                                </p:cTn>
                              </p:par>
                              <p:par>
                                <p:cTn id="107" presetID="10" presetClass="entr" presetSubtype="0" fill="hold" nodeType="withEffect">
                                  <p:stCondLst>
                                    <p:cond delay="0"/>
                                  </p:stCondLst>
                                  <p:childTnLst>
                                    <p:set>
                                      <p:cBhvr>
                                        <p:cTn id="108" dur="1" fill="hold">
                                          <p:stCondLst>
                                            <p:cond delay="0"/>
                                          </p:stCondLst>
                                        </p:cTn>
                                        <p:tgtEl>
                                          <p:spTgt spid="292"/>
                                        </p:tgtEl>
                                        <p:attrNameLst>
                                          <p:attrName>style.visibility</p:attrName>
                                        </p:attrNameLst>
                                      </p:cBhvr>
                                      <p:to>
                                        <p:strVal val="visible"/>
                                      </p:to>
                                    </p:set>
                                    <p:animEffect transition="in" filter="fade">
                                      <p:cBhvr>
                                        <p:cTn id="109" dur="500"/>
                                        <p:tgtEl>
                                          <p:spTgt spid="292"/>
                                        </p:tgtEl>
                                      </p:cBhvr>
                                    </p:animEffect>
                                  </p:childTnLst>
                                </p:cTn>
                              </p:par>
                              <p:par>
                                <p:cTn id="110" presetID="42" presetClass="path" presetSubtype="0" decel="100000" fill="hold" nodeType="withEffect">
                                  <p:stCondLst>
                                    <p:cond delay="0"/>
                                  </p:stCondLst>
                                  <p:childTnLst>
                                    <p:animMotion origin="layout" path="M -3.75E-6 -1.11111E-6 L -3.75E-6 0.03773 " pathEditMode="relative" rAng="0" ptsTypes="AA">
                                      <p:cBhvr>
                                        <p:cTn id="111" dur="750" spd="-100000" fill="hold"/>
                                        <p:tgtEl>
                                          <p:spTgt spid="292"/>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p:bldP spid="321" grpId="0"/>
      <p:bldP spid="322" grpId="0"/>
      <p:bldP spid="323" grpId="0"/>
      <p:bldP spid="324" grpId="0"/>
      <p:bldP spid="3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FFDD7B5F-3CC9-4FBC-8D39-38C2F64709C9}"/>
              </a:ext>
            </a:extLst>
          </p:cNvPr>
          <p:cNvGrpSpPr/>
          <p:nvPr/>
        </p:nvGrpSpPr>
        <p:grpSpPr>
          <a:xfrm>
            <a:off x="401996" y="2304593"/>
            <a:ext cx="9944677" cy="2223954"/>
            <a:chOff x="401996" y="2304593"/>
            <a:chExt cx="9944677" cy="2223954"/>
          </a:xfrm>
        </p:grpSpPr>
        <p:sp>
          <p:nvSpPr>
            <p:cNvPr id="4" name="Rectangle: Rounded Corners 3">
              <a:extLst>
                <a:ext uri="{FF2B5EF4-FFF2-40B4-BE49-F238E27FC236}">
                  <a16:creationId xmlns:a16="http://schemas.microsoft.com/office/drawing/2014/main" id="{6DFBABE5-8D1C-46E1-8475-4A1F285D2529}"/>
                </a:ext>
              </a:extLst>
            </p:cNvPr>
            <p:cNvSpPr/>
            <p:nvPr/>
          </p:nvSpPr>
          <p:spPr bwMode="auto">
            <a:xfrm>
              <a:off x="401996" y="2304593"/>
              <a:ext cx="9944677" cy="2223954"/>
            </a:xfrm>
            <a:prstGeom prst="roundRect">
              <a:avLst>
                <a:gd name="adj" fmla="val 3514"/>
              </a:avLst>
            </a:prstGeom>
            <a:solidFill>
              <a:srgbClr val="0D2192">
                <a:alpha val="14000"/>
              </a:srgbClr>
            </a:solidFill>
            <a:ln w="38100">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pic>
          <p:nvPicPr>
            <p:cNvPr id="8" name="Graphic 7">
              <a:extLst>
                <a:ext uri="{FF2B5EF4-FFF2-40B4-BE49-F238E27FC236}">
                  <a16:creationId xmlns:a16="http://schemas.microsoft.com/office/drawing/2014/main" id="{6AD4FEC1-8A31-4E55-8BB2-365624C001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2476" y="2861320"/>
              <a:ext cx="1024880" cy="1024880"/>
            </a:xfrm>
            <a:prstGeom prst="rect">
              <a:avLst/>
            </a:prstGeom>
          </p:spPr>
        </p:pic>
      </p:grpSp>
      <p:sp>
        <p:nvSpPr>
          <p:cNvPr id="2" name="Title 1">
            <a:extLst>
              <a:ext uri="{FF2B5EF4-FFF2-40B4-BE49-F238E27FC236}">
                <a16:creationId xmlns:a16="http://schemas.microsoft.com/office/drawing/2014/main" id="{6FE6A955-1CD7-4E3C-B3FE-66EE679923FA}"/>
              </a:ext>
            </a:extLst>
          </p:cNvPr>
          <p:cNvSpPr>
            <a:spLocks noGrp="1"/>
          </p:cNvSpPr>
          <p:nvPr>
            <p:ph type="title"/>
          </p:nvPr>
        </p:nvSpPr>
        <p:spPr>
          <a:xfrm>
            <a:off x="401996" y="322527"/>
            <a:ext cx="11018520" cy="553998"/>
          </a:xfrm>
        </p:spPr>
        <p:txBody>
          <a:bodyPr/>
          <a:lstStyle/>
          <a:p>
            <a:r>
              <a:rPr lang="en-US" b="1" dirty="0">
                <a:latin typeface="Cambria" panose="02040503050406030204" pitchFamily="18" charset="0"/>
                <a:ea typeface="Cambria" panose="02040503050406030204" pitchFamily="18" charset="0"/>
              </a:rPr>
              <a:t>Dapr and Service Meshes</a:t>
            </a:r>
          </a:p>
        </p:txBody>
      </p:sp>
      <p:grpSp>
        <p:nvGrpSpPr>
          <p:cNvPr id="94" name="Group 93">
            <a:extLst>
              <a:ext uri="{FF2B5EF4-FFF2-40B4-BE49-F238E27FC236}">
                <a16:creationId xmlns:a16="http://schemas.microsoft.com/office/drawing/2014/main" id="{B88C2602-BFB4-4C2D-B4D9-C40BC8F5D8E0}"/>
              </a:ext>
            </a:extLst>
          </p:cNvPr>
          <p:cNvGrpSpPr/>
          <p:nvPr/>
        </p:nvGrpSpPr>
        <p:grpSpPr>
          <a:xfrm>
            <a:off x="1632024" y="3452832"/>
            <a:ext cx="7912364" cy="2143635"/>
            <a:chOff x="1632024" y="3452832"/>
            <a:chExt cx="7912364" cy="2143635"/>
          </a:xfrm>
        </p:grpSpPr>
        <p:sp>
          <p:nvSpPr>
            <p:cNvPr id="6" name="Rectangle: Rounded Corners 5">
              <a:extLst>
                <a:ext uri="{FF2B5EF4-FFF2-40B4-BE49-F238E27FC236}">
                  <a16:creationId xmlns:a16="http://schemas.microsoft.com/office/drawing/2014/main" id="{4CC95F91-920C-41EF-A91B-73F6E3272E8F}"/>
                </a:ext>
              </a:extLst>
            </p:cNvPr>
            <p:cNvSpPr/>
            <p:nvPr/>
          </p:nvSpPr>
          <p:spPr bwMode="auto">
            <a:xfrm>
              <a:off x="1632024" y="3452832"/>
              <a:ext cx="7912364" cy="2143635"/>
            </a:xfrm>
            <a:prstGeom prst="roundRect">
              <a:avLst>
                <a:gd name="adj" fmla="val 3514"/>
              </a:avLst>
            </a:prstGeom>
            <a:solidFill>
              <a:schemeClr val="tx1">
                <a:alpha val="13000"/>
              </a:schemeClr>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dirty="0">
                <a:solidFill>
                  <a:srgbClr val="FFFFFF"/>
                </a:solidFill>
                <a:latin typeface="Cambria" panose="02040503050406030204" pitchFamily="18" charset="0"/>
                <a:ea typeface="Cambria" panose="02040503050406030204" pitchFamily="18" charset="0"/>
                <a:cs typeface="Segoe UI" pitchFamily="34" charset="0"/>
              </a:endParaRPr>
            </a:p>
          </p:txBody>
        </p:sp>
        <p:sp>
          <p:nvSpPr>
            <p:cNvPr id="10" name="TextBox 9">
              <a:extLst>
                <a:ext uri="{FF2B5EF4-FFF2-40B4-BE49-F238E27FC236}">
                  <a16:creationId xmlns:a16="http://schemas.microsoft.com/office/drawing/2014/main" id="{EB249770-BFAB-43DE-BA42-FC0AEEAFF5FB}"/>
                </a:ext>
              </a:extLst>
            </p:cNvPr>
            <p:cNvSpPr txBox="1"/>
            <p:nvPr/>
          </p:nvSpPr>
          <p:spPr>
            <a:xfrm>
              <a:off x="1886145" y="4866812"/>
              <a:ext cx="1847850" cy="369332"/>
            </a:xfrm>
            <a:prstGeom prst="rect">
              <a:avLst/>
            </a:prstGeom>
            <a:noFill/>
          </p:spPr>
          <p:txBody>
            <a:bodyPr wrap="square" lIns="0" tIns="0" rIns="0" bIns="0" rtlCol="0" anchor="ctr">
              <a:spAutoFit/>
            </a:bodyPr>
            <a:lstStyle/>
            <a:p>
              <a:pPr algn="ctr"/>
              <a:r>
                <a:rPr lang="en-US" sz="2400" b="1" dirty="0">
                  <a:latin typeface="Cambria" panose="02040503050406030204" pitchFamily="18" charset="0"/>
                  <a:ea typeface="Cambria" panose="02040503050406030204" pitchFamily="18" charset="0"/>
                </a:rPr>
                <a:t>Service Mesh</a:t>
              </a:r>
            </a:p>
          </p:txBody>
        </p:sp>
      </p:grpSp>
      <p:sp>
        <p:nvSpPr>
          <p:cNvPr id="14" name="TextBox 13">
            <a:extLst>
              <a:ext uri="{FF2B5EF4-FFF2-40B4-BE49-F238E27FC236}">
                <a16:creationId xmlns:a16="http://schemas.microsoft.com/office/drawing/2014/main" id="{E519391F-D78A-4EF2-AC6D-1B2FDEAA35F6}"/>
              </a:ext>
            </a:extLst>
          </p:cNvPr>
          <p:cNvSpPr txBox="1"/>
          <p:nvPr/>
        </p:nvSpPr>
        <p:spPr>
          <a:xfrm>
            <a:off x="10493015" y="6024346"/>
            <a:ext cx="1175398" cy="276999"/>
          </a:xfrm>
          <a:prstGeom prst="rect">
            <a:avLst/>
          </a:prstGeom>
          <a:noFill/>
        </p:spPr>
        <p:txBody>
          <a:bodyPr wrap="square" lIns="0" tIns="0" rIns="0" bIns="0" rtlCol="0" anchor="ctr">
            <a:spAutoFit/>
          </a:bodyPr>
          <a:lstStyle/>
          <a:p>
            <a:pPr algn="ctr"/>
            <a:r>
              <a:rPr lang="en-US" b="1" dirty="0">
                <a:latin typeface="Cambria" panose="02040503050406030204" pitchFamily="18" charset="0"/>
                <a:ea typeface="Cambria" panose="02040503050406030204" pitchFamily="18" charset="0"/>
              </a:rPr>
              <a:t>Operator</a:t>
            </a:r>
          </a:p>
        </p:txBody>
      </p:sp>
      <p:grpSp>
        <p:nvGrpSpPr>
          <p:cNvPr id="71" name="Group 70">
            <a:extLst>
              <a:ext uri="{FF2B5EF4-FFF2-40B4-BE49-F238E27FC236}">
                <a16:creationId xmlns:a16="http://schemas.microsoft.com/office/drawing/2014/main" id="{7C96736B-162B-44A3-9331-C2114F67C316}"/>
              </a:ext>
            </a:extLst>
          </p:cNvPr>
          <p:cNvGrpSpPr/>
          <p:nvPr/>
        </p:nvGrpSpPr>
        <p:grpSpPr>
          <a:xfrm>
            <a:off x="1582439" y="5847893"/>
            <a:ext cx="8600848" cy="553998"/>
            <a:chOff x="549502" y="5847893"/>
            <a:chExt cx="8600848" cy="553998"/>
          </a:xfrm>
        </p:grpSpPr>
        <p:sp>
          <p:nvSpPr>
            <p:cNvPr id="15" name="Rectangle 14">
              <a:extLst>
                <a:ext uri="{FF2B5EF4-FFF2-40B4-BE49-F238E27FC236}">
                  <a16:creationId xmlns:a16="http://schemas.microsoft.com/office/drawing/2014/main" id="{55999CFC-3333-4319-9AD3-5335AA65B3EA}"/>
                </a:ext>
              </a:extLst>
            </p:cNvPr>
            <p:cNvSpPr/>
            <p:nvPr/>
          </p:nvSpPr>
          <p:spPr bwMode="auto">
            <a:xfrm>
              <a:off x="586740" y="5847893"/>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75000"/>
                      <a:lumOff val="25000"/>
                    </a:schemeClr>
                  </a:solidFill>
                  <a:latin typeface="Cambria" panose="02040503050406030204" pitchFamily="18" charset="0"/>
                  <a:ea typeface="Cambria" panose="02040503050406030204" pitchFamily="18" charset="0"/>
                  <a:cs typeface="Segoe UI" pitchFamily="34" charset="0"/>
                </a:rPr>
                <a:t>Hosting Infrastructure</a:t>
              </a:r>
            </a:p>
          </p:txBody>
        </p:sp>
        <p:pic>
          <p:nvPicPr>
            <p:cNvPr id="16" name="Picture 15" descr="Graphical user interface&#10;&#10;Description automatically generated">
              <a:extLst>
                <a:ext uri="{FF2B5EF4-FFF2-40B4-BE49-F238E27FC236}">
                  <a16:creationId xmlns:a16="http://schemas.microsoft.com/office/drawing/2014/main" id="{B38AC871-44A5-43AA-9974-C82B3A3F651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502" y="5847893"/>
              <a:ext cx="1674935" cy="553998"/>
            </a:xfrm>
            <a:prstGeom prst="rect">
              <a:avLst/>
            </a:prstGeom>
          </p:spPr>
        </p:pic>
        <p:grpSp>
          <p:nvGrpSpPr>
            <p:cNvPr id="17" name="Group 16">
              <a:extLst>
                <a:ext uri="{FF2B5EF4-FFF2-40B4-BE49-F238E27FC236}">
                  <a16:creationId xmlns:a16="http://schemas.microsoft.com/office/drawing/2014/main" id="{F2101378-1310-4674-8EAE-30DD32FD1911}"/>
                </a:ext>
              </a:extLst>
            </p:cNvPr>
            <p:cNvGrpSpPr/>
            <p:nvPr/>
          </p:nvGrpSpPr>
          <p:grpSpPr>
            <a:xfrm>
              <a:off x="8590652" y="5977680"/>
              <a:ext cx="294425" cy="294425"/>
              <a:chOff x="729363" y="7184715"/>
              <a:chExt cx="573750" cy="573750"/>
            </a:xfrm>
          </p:grpSpPr>
          <p:sp>
            <p:nvSpPr>
              <p:cNvPr id="18" name="AutoShape 25">
                <a:extLst>
                  <a:ext uri="{FF2B5EF4-FFF2-40B4-BE49-F238E27FC236}">
                    <a16:creationId xmlns:a16="http://schemas.microsoft.com/office/drawing/2014/main" id="{42BD645A-8604-4567-A0E6-4331915FB634}"/>
                  </a:ext>
                </a:extLst>
              </p:cNvPr>
              <p:cNvSpPr>
                <a:spLocks noChangeAspect="1" noChangeArrowheads="1" noTextEdit="1"/>
              </p:cNvSpPr>
              <p:nvPr/>
            </p:nvSpPr>
            <p:spPr bwMode="auto">
              <a:xfrm>
                <a:off x="729363" y="7184715"/>
                <a:ext cx="573750" cy="5737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19" name="Freeform 27">
                <a:extLst>
                  <a:ext uri="{FF2B5EF4-FFF2-40B4-BE49-F238E27FC236}">
                    <a16:creationId xmlns:a16="http://schemas.microsoft.com/office/drawing/2014/main" id="{2D1B399D-5018-4AD8-8972-FDAABB7B0739}"/>
                  </a:ext>
                </a:extLst>
              </p:cNvPr>
              <p:cNvSpPr>
                <a:spLocks noEditPoints="1"/>
              </p:cNvSpPr>
              <p:nvPr/>
            </p:nvSpPr>
            <p:spPr bwMode="auto">
              <a:xfrm>
                <a:off x="798841" y="7319188"/>
                <a:ext cx="226363" cy="396695"/>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0" name="Freeform 28">
                <a:extLst>
                  <a:ext uri="{FF2B5EF4-FFF2-40B4-BE49-F238E27FC236}">
                    <a16:creationId xmlns:a16="http://schemas.microsoft.com/office/drawing/2014/main" id="{225565E3-DF5E-47AE-AC50-22242CB80615}"/>
                  </a:ext>
                </a:extLst>
              </p:cNvPr>
              <p:cNvSpPr>
                <a:spLocks noEditPoints="1"/>
              </p:cNvSpPr>
              <p:nvPr/>
            </p:nvSpPr>
            <p:spPr bwMode="auto">
              <a:xfrm>
                <a:off x="949002" y="7395390"/>
                <a:ext cx="190503" cy="320494"/>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1" name="Freeform 29">
                <a:extLst>
                  <a:ext uri="{FF2B5EF4-FFF2-40B4-BE49-F238E27FC236}">
                    <a16:creationId xmlns:a16="http://schemas.microsoft.com/office/drawing/2014/main" id="{FA48B35E-DA30-443F-9A19-945D5BC6D5DD}"/>
                  </a:ext>
                </a:extLst>
              </p:cNvPr>
              <p:cNvSpPr>
                <a:spLocks/>
              </p:cNvSpPr>
              <p:nvPr/>
            </p:nvSpPr>
            <p:spPr bwMode="auto">
              <a:xfrm>
                <a:off x="1025203" y="7621752"/>
                <a:ext cx="38101" cy="94131"/>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2" name="Freeform 30">
                <a:extLst>
                  <a:ext uri="{FF2B5EF4-FFF2-40B4-BE49-F238E27FC236}">
                    <a16:creationId xmlns:a16="http://schemas.microsoft.com/office/drawing/2014/main" id="{7F34C70E-D934-4BD8-8898-E8316E21B6D0}"/>
                  </a:ext>
                </a:extLst>
              </p:cNvPr>
              <p:cNvSpPr>
                <a:spLocks/>
              </p:cNvSpPr>
              <p:nvPr/>
            </p:nvSpPr>
            <p:spPr bwMode="auto">
              <a:xfrm>
                <a:off x="1139505" y="7231781"/>
                <a:ext cx="112061" cy="484102"/>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3" name="Freeform 31">
                <a:extLst>
                  <a:ext uri="{FF2B5EF4-FFF2-40B4-BE49-F238E27FC236}">
                    <a16:creationId xmlns:a16="http://schemas.microsoft.com/office/drawing/2014/main" id="{2FD44CA6-A578-4077-AFB1-7F3D82F8F585}"/>
                  </a:ext>
                </a:extLst>
              </p:cNvPr>
              <p:cNvSpPr>
                <a:spLocks/>
              </p:cNvSpPr>
              <p:nvPr/>
            </p:nvSpPr>
            <p:spPr bwMode="auto">
              <a:xfrm>
                <a:off x="836941" y="7431248"/>
                <a:ext cx="38101" cy="38101"/>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4" name="Freeform 32">
                <a:extLst>
                  <a:ext uri="{FF2B5EF4-FFF2-40B4-BE49-F238E27FC236}">
                    <a16:creationId xmlns:a16="http://schemas.microsoft.com/office/drawing/2014/main" id="{F0E1159C-D03B-4379-B3C5-040FCE2BDB8B}"/>
                  </a:ext>
                </a:extLst>
              </p:cNvPr>
              <p:cNvSpPr>
                <a:spLocks/>
              </p:cNvSpPr>
              <p:nvPr/>
            </p:nvSpPr>
            <p:spPr bwMode="auto">
              <a:xfrm>
                <a:off x="987103" y="7507449"/>
                <a:ext cx="38101" cy="38101"/>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5" name="Freeform 33">
                <a:extLst>
                  <a:ext uri="{FF2B5EF4-FFF2-40B4-BE49-F238E27FC236}">
                    <a16:creationId xmlns:a16="http://schemas.microsoft.com/office/drawing/2014/main" id="{7A094F2A-76C8-4DFC-A9B2-ECFAC1D8001F}"/>
                  </a:ext>
                </a:extLst>
              </p:cNvPr>
              <p:cNvSpPr>
                <a:spLocks/>
              </p:cNvSpPr>
              <p:nvPr/>
            </p:nvSpPr>
            <p:spPr bwMode="auto">
              <a:xfrm>
                <a:off x="1063304" y="7431248"/>
                <a:ext cx="38101" cy="38101"/>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grpSp>
        <p:pic>
          <p:nvPicPr>
            <p:cNvPr id="26" name="Graphic 25">
              <a:extLst>
                <a:ext uri="{FF2B5EF4-FFF2-40B4-BE49-F238E27FC236}">
                  <a16:creationId xmlns:a16="http://schemas.microsoft.com/office/drawing/2014/main" id="{0385ED11-BC33-48BA-81DE-A86BA23AE53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40176" y="6022514"/>
              <a:ext cx="1323600" cy="204756"/>
            </a:xfrm>
            <a:prstGeom prst="rect">
              <a:avLst/>
            </a:prstGeom>
          </p:spPr>
        </p:pic>
        <p:pic>
          <p:nvPicPr>
            <p:cNvPr id="27" name="Picture 2" descr="See the source image">
              <a:extLst>
                <a:ext uri="{FF2B5EF4-FFF2-40B4-BE49-F238E27FC236}">
                  <a16:creationId xmlns:a16="http://schemas.microsoft.com/office/drawing/2014/main" id="{1CC6E92E-22FB-4F81-AFAC-D1236E433E0B}"/>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445077" y="6001832"/>
              <a:ext cx="412472" cy="246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46040936-31F6-4925-854B-2310A74469C1}"/>
              </a:ext>
            </a:extLst>
          </p:cNvPr>
          <p:cNvGrpSpPr/>
          <p:nvPr/>
        </p:nvGrpSpPr>
        <p:grpSpPr>
          <a:xfrm>
            <a:off x="1582439" y="1467296"/>
            <a:ext cx="8563610" cy="553998"/>
            <a:chOff x="549502" y="1467296"/>
            <a:chExt cx="8563610" cy="553998"/>
          </a:xfrm>
        </p:grpSpPr>
        <p:sp>
          <p:nvSpPr>
            <p:cNvPr id="49" name="Rectangle 48">
              <a:extLst>
                <a:ext uri="{FF2B5EF4-FFF2-40B4-BE49-F238E27FC236}">
                  <a16:creationId xmlns:a16="http://schemas.microsoft.com/office/drawing/2014/main" id="{7A4BE73F-3E77-4DF0-A1BB-FB65FEC7F37F}"/>
                </a:ext>
              </a:extLst>
            </p:cNvPr>
            <p:cNvSpPr/>
            <p:nvPr/>
          </p:nvSpPr>
          <p:spPr bwMode="auto">
            <a:xfrm>
              <a:off x="549502" y="1467296"/>
              <a:ext cx="8563610" cy="553998"/>
            </a:xfrm>
            <a:prstGeom prst="rect">
              <a:avLst/>
            </a:prstGeom>
            <a:solidFill>
              <a:schemeClr val="bg1"/>
            </a:solidFill>
            <a:ln w="28575">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lumMod val="75000"/>
                      <a:lumOff val="25000"/>
                    </a:schemeClr>
                  </a:solidFill>
                  <a:latin typeface="Cambria" panose="02040503050406030204" pitchFamily="18" charset="0"/>
                  <a:ea typeface="Cambria" panose="02040503050406030204" pitchFamily="18" charset="0"/>
                  <a:cs typeface="Segoe UI" pitchFamily="34" charset="0"/>
                </a:rPr>
                <a:t>Application Code</a:t>
              </a:r>
            </a:p>
          </p:txBody>
        </p:sp>
        <p:pic>
          <p:nvPicPr>
            <p:cNvPr id="35" name="Picture 4">
              <a:extLst>
                <a:ext uri="{FF2B5EF4-FFF2-40B4-BE49-F238E27FC236}">
                  <a16:creationId xmlns:a16="http://schemas.microsoft.com/office/drawing/2014/main" id="{86E2C78F-6111-4F9D-98E7-0F84F9889A5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55965" y="1571577"/>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36" name="Graphic 35">
              <a:extLst>
                <a:ext uri="{FF2B5EF4-FFF2-40B4-BE49-F238E27FC236}">
                  <a16:creationId xmlns:a16="http://schemas.microsoft.com/office/drawing/2014/main" id="{1B3D4BB7-09C5-4915-89D7-D451CAA5EE9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26890" y="1633518"/>
              <a:ext cx="513316" cy="221555"/>
            </a:xfrm>
            <a:prstGeom prst="rect">
              <a:avLst/>
            </a:prstGeom>
          </p:spPr>
        </p:pic>
        <p:pic>
          <p:nvPicPr>
            <p:cNvPr id="37" name="Picture 2">
              <a:extLst>
                <a:ext uri="{FF2B5EF4-FFF2-40B4-BE49-F238E27FC236}">
                  <a16:creationId xmlns:a16="http://schemas.microsoft.com/office/drawing/2014/main" id="{ED7D2967-93E1-43DC-AC19-4E92717E81AE}"/>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851096" y="1646645"/>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picture containing clipart&#10;&#10;Description automatically generated">
              <a:extLst>
                <a:ext uri="{FF2B5EF4-FFF2-40B4-BE49-F238E27FC236}">
                  <a16:creationId xmlns:a16="http://schemas.microsoft.com/office/drawing/2014/main" id="{1A00AD49-D80F-41A3-9C18-493B5F93D19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50256" y="1559538"/>
              <a:ext cx="790789" cy="369515"/>
            </a:xfrm>
            <a:prstGeom prst="rect">
              <a:avLst/>
            </a:prstGeom>
            <a:ln>
              <a:noFill/>
            </a:ln>
          </p:spPr>
        </p:pic>
        <p:sp>
          <p:nvSpPr>
            <p:cNvPr id="39" name="Rectangle 38">
              <a:extLst>
                <a:ext uri="{FF2B5EF4-FFF2-40B4-BE49-F238E27FC236}">
                  <a16:creationId xmlns:a16="http://schemas.microsoft.com/office/drawing/2014/main" id="{41C312A4-8AEE-4EB3-AE5B-958CDE12A5A9}"/>
                </a:ext>
              </a:extLst>
            </p:cNvPr>
            <p:cNvSpPr/>
            <p:nvPr/>
          </p:nvSpPr>
          <p:spPr>
            <a:xfrm>
              <a:off x="8032482" y="1590407"/>
              <a:ext cx="947254" cy="307777"/>
            </a:xfrm>
            <a:prstGeom prst="rect">
              <a:avLst/>
            </a:prstGeom>
            <a:ln>
              <a:noFill/>
            </a:ln>
          </p:spPr>
          <p:txBody>
            <a:bodyPr wrap="square" lIns="0" tIns="0" rIns="0" bIns="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1A1A1A"/>
                  </a:solidFill>
                  <a:effectLst/>
                  <a:uLnTx/>
                  <a:uFillTx/>
                  <a:latin typeface="Cambria" panose="02040503050406030204" pitchFamily="18" charset="0"/>
                  <a:ea typeface="Cambria" panose="02040503050406030204" pitchFamily="18" charset="0"/>
                  <a:cs typeface="Segoe UI Semibold" panose="020B0702040204020203" pitchFamily="34" charset="0"/>
                </a:rPr>
                <a:t>Any code or framework…</a:t>
              </a:r>
            </a:p>
          </p:txBody>
        </p:sp>
        <p:pic>
          <p:nvPicPr>
            <p:cNvPr id="40" name="Picture 2" descr="Image result for c++ logo">
              <a:extLst>
                <a:ext uri="{FF2B5EF4-FFF2-40B4-BE49-F238E27FC236}">
                  <a16:creationId xmlns:a16="http://schemas.microsoft.com/office/drawing/2014/main" id="{EC679669-EE15-4A90-8D6A-E328484ABE66}"/>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464170" y="1563086"/>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52BCFE77-90BE-447F-9ED7-F77A8F52753A}"/>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911547" y="1587219"/>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42B693F7-806F-4976-89A5-B8B53F049355}"/>
              </a:ext>
            </a:extLst>
          </p:cNvPr>
          <p:cNvGrpSpPr/>
          <p:nvPr/>
        </p:nvGrpSpPr>
        <p:grpSpPr>
          <a:xfrm>
            <a:off x="4337174" y="4778232"/>
            <a:ext cx="3128615" cy="551178"/>
            <a:chOff x="3019680" y="5039476"/>
            <a:chExt cx="3128615" cy="551178"/>
          </a:xfrm>
        </p:grpSpPr>
        <p:sp>
          <p:nvSpPr>
            <p:cNvPr id="55" name="Rectangle 54">
              <a:extLst>
                <a:ext uri="{FF2B5EF4-FFF2-40B4-BE49-F238E27FC236}">
                  <a16:creationId xmlns:a16="http://schemas.microsoft.com/office/drawing/2014/main" id="{452B7D95-7085-4D41-ACB5-AC943269D4AF}"/>
                </a:ext>
              </a:extLst>
            </p:cNvPr>
            <p:cNvSpPr/>
            <p:nvPr/>
          </p:nvSpPr>
          <p:spPr bwMode="auto">
            <a:xfrm>
              <a:off x="4868545" y="5039476"/>
              <a:ext cx="1279750" cy="541620"/>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b="1" dirty="0">
                  <a:solidFill>
                    <a:srgbClr val="FFFFFF"/>
                  </a:solidFill>
                  <a:latin typeface="Cambria" panose="02040503050406030204" pitchFamily="18" charset="0"/>
                  <a:ea typeface="Cambria" panose="02040503050406030204" pitchFamily="18" charset="0"/>
                  <a:cs typeface="Segoe UI" pitchFamily="34" charset="0"/>
                </a:rPr>
                <a:t>Traffic Splitting</a:t>
              </a:r>
              <a:endPar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endParaRPr>
            </a:p>
          </p:txBody>
        </p:sp>
        <p:sp>
          <p:nvSpPr>
            <p:cNvPr id="56" name="Rectangle 55">
              <a:extLst>
                <a:ext uri="{FF2B5EF4-FFF2-40B4-BE49-F238E27FC236}">
                  <a16:creationId xmlns:a16="http://schemas.microsoft.com/office/drawing/2014/main" id="{5A8CB62B-FAE5-436B-B840-07DFDE22F0C5}"/>
                </a:ext>
              </a:extLst>
            </p:cNvPr>
            <p:cNvSpPr/>
            <p:nvPr/>
          </p:nvSpPr>
          <p:spPr bwMode="auto">
            <a:xfrm>
              <a:off x="3019680" y="5039476"/>
              <a:ext cx="1374768" cy="551178"/>
            </a:xfrm>
            <a:prstGeom prst="rect">
              <a:avLst/>
            </a:prstGeom>
            <a:solidFill>
              <a:schemeClr val="tx1"/>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b="1" dirty="0">
                  <a:solidFill>
                    <a:srgbClr val="FFFFFF"/>
                  </a:solidFill>
                  <a:latin typeface="Cambria" panose="02040503050406030204" pitchFamily="18" charset="0"/>
                  <a:ea typeface="Cambria" panose="02040503050406030204" pitchFamily="18" charset="0"/>
                  <a:cs typeface="Segoe UI" pitchFamily="34" charset="0"/>
                </a:rPr>
                <a:t>Traffic Routing</a:t>
              </a:r>
              <a:endPar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endParaRPr>
            </a:p>
          </p:txBody>
        </p:sp>
      </p:grpSp>
      <p:grpSp>
        <p:nvGrpSpPr>
          <p:cNvPr id="67" name="Group 66">
            <a:extLst>
              <a:ext uri="{FF2B5EF4-FFF2-40B4-BE49-F238E27FC236}">
                <a16:creationId xmlns:a16="http://schemas.microsoft.com/office/drawing/2014/main" id="{E1395DA2-A793-40C5-A413-2C89C0E343F9}"/>
              </a:ext>
            </a:extLst>
          </p:cNvPr>
          <p:cNvGrpSpPr/>
          <p:nvPr/>
        </p:nvGrpSpPr>
        <p:grpSpPr>
          <a:xfrm>
            <a:off x="3036726" y="3736012"/>
            <a:ext cx="6083350" cy="523738"/>
            <a:chOff x="796031" y="3842770"/>
            <a:chExt cx="6083350" cy="523738"/>
          </a:xfrm>
        </p:grpSpPr>
        <p:sp>
          <p:nvSpPr>
            <p:cNvPr id="57" name="Rectangle 56">
              <a:extLst>
                <a:ext uri="{FF2B5EF4-FFF2-40B4-BE49-F238E27FC236}">
                  <a16:creationId xmlns:a16="http://schemas.microsoft.com/office/drawing/2014/main" id="{7A689011-291B-4F5D-A427-5CE24C75DE99}"/>
                </a:ext>
              </a:extLst>
            </p:cNvPr>
            <p:cNvSpPr/>
            <p:nvPr/>
          </p:nvSpPr>
          <p:spPr bwMode="auto">
            <a:xfrm>
              <a:off x="5037441" y="3842770"/>
              <a:ext cx="184194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Distributed Tracing</a:t>
              </a:r>
            </a:p>
          </p:txBody>
        </p:sp>
        <p:sp>
          <p:nvSpPr>
            <p:cNvPr id="58" name="Rectangle 57">
              <a:extLst>
                <a:ext uri="{FF2B5EF4-FFF2-40B4-BE49-F238E27FC236}">
                  <a16:creationId xmlns:a16="http://schemas.microsoft.com/office/drawing/2014/main" id="{977B6064-EAD9-4430-8971-8C24DD09BBF4}"/>
                </a:ext>
              </a:extLst>
            </p:cNvPr>
            <p:cNvSpPr/>
            <p:nvPr/>
          </p:nvSpPr>
          <p:spPr bwMode="auto">
            <a:xfrm>
              <a:off x="3623637"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Resiliency</a:t>
              </a:r>
            </a:p>
          </p:txBody>
        </p:sp>
        <p:sp>
          <p:nvSpPr>
            <p:cNvPr id="59" name="Rectangle 58">
              <a:extLst>
                <a:ext uri="{FF2B5EF4-FFF2-40B4-BE49-F238E27FC236}">
                  <a16:creationId xmlns:a16="http://schemas.microsoft.com/office/drawing/2014/main" id="{C28EF852-C06D-4885-8224-48CD6AE43D9F}"/>
                </a:ext>
              </a:extLst>
            </p:cNvPr>
            <p:cNvSpPr/>
            <p:nvPr/>
          </p:nvSpPr>
          <p:spPr bwMode="auto">
            <a:xfrm>
              <a:off x="2209834" y="3842770"/>
              <a:ext cx="888350" cy="523738"/>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b="1" dirty="0">
                  <a:solidFill>
                    <a:srgbClr val="FFFFFF"/>
                  </a:solidFill>
                  <a:latin typeface="Cambria" panose="02040503050406030204" pitchFamily="18" charset="0"/>
                  <a:ea typeface="Cambria" panose="02040503050406030204" pitchFamily="18" charset="0"/>
                  <a:cs typeface="Segoe UI" pitchFamily="34" charset="0"/>
                </a:rPr>
                <a:t>Metrics</a:t>
              </a:r>
              <a:endPar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endParaRPr>
            </a:p>
          </p:txBody>
        </p:sp>
        <p:sp>
          <p:nvSpPr>
            <p:cNvPr id="60" name="Rectangle 59">
              <a:extLst>
                <a:ext uri="{FF2B5EF4-FFF2-40B4-BE49-F238E27FC236}">
                  <a16:creationId xmlns:a16="http://schemas.microsoft.com/office/drawing/2014/main" id="{63F405AC-1EDA-47E9-A0E9-FFFADB62D05E}"/>
                </a:ext>
              </a:extLst>
            </p:cNvPr>
            <p:cNvSpPr/>
            <p:nvPr/>
          </p:nvSpPr>
          <p:spPr bwMode="auto">
            <a:xfrm>
              <a:off x="796031" y="3853692"/>
              <a:ext cx="888350" cy="501894"/>
            </a:xfrm>
            <a:prstGeom prst="rect">
              <a:avLst/>
            </a:prstGeom>
            <a:solidFill>
              <a:srgbClr val="00188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mTLS</a:t>
              </a:r>
            </a:p>
          </p:txBody>
        </p:sp>
      </p:grpSp>
      <p:grpSp>
        <p:nvGrpSpPr>
          <p:cNvPr id="70" name="Group 69">
            <a:extLst>
              <a:ext uri="{FF2B5EF4-FFF2-40B4-BE49-F238E27FC236}">
                <a16:creationId xmlns:a16="http://schemas.microsoft.com/office/drawing/2014/main" id="{B93BDDBC-5EEB-413C-9376-102117A52E55}"/>
              </a:ext>
            </a:extLst>
          </p:cNvPr>
          <p:cNvGrpSpPr/>
          <p:nvPr/>
        </p:nvGrpSpPr>
        <p:grpSpPr>
          <a:xfrm>
            <a:off x="1582439" y="2539777"/>
            <a:ext cx="8569373" cy="677753"/>
            <a:chOff x="549502" y="2664154"/>
            <a:chExt cx="8569373" cy="677753"/>
          </a:xfrm>
        </p:grpSpPr>
        <p:sp>
          <p:nvSpPr>
            <p:cNvPr id="61" name="Rectangle 60">
              <a:extLst>
                <a:ext uri="{FF2B5EF4-FFF2-40B4-BE49-F238E27FC236}">
                  <a16:creationId xmlns:a16="http://schemas.microsoft.com/office/drawing/2014/main" id="{AE6937C0-1F09-442F-A0E9-44D4C8D2A710}"/>
                </a:ext>
              </a:extLst>
            </p:cNvPr>
            <p:cNvSpPr/>
            <p:nvPr/>
          </p:nvSpPr>
          <p:spPr bwMode="auto">
            <a:xfrm>
              <a:off x="549502" y="2669998"/>
              <a:ext cx="1319901"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b="1" dirty="0">
                  <a:solidFill>
                    <a:srgbClr val="FFFFFF"/>
                  </a:solidFill>
                  <a:latin typeface="Cambria" panose="02040503050406030204" pitchFamily="18" charset="0"/>
                  <a:ea typeface="Cambria" panose="02040503050406030204" pitchFamily="18" charset="0"/>
                  <a:cs typeface="Segoe UI" pitchFamily="34" charset="0"/>
                </a:rPr>
                <a:t>Service-to-Service Invocation</a:t>
              </a:r>
            </a:p>
          </p:txBody>
        </p:sp>
        <p:sp>
          <p:nvSpPr>
            <p:cNvPr id="62" name="Rectangle 61">
              <a:extLst>
                <a:ext uri="{FF2B5EF4-FFF2-40B4-BE49-F238E27FC236}">
                  <a16:creationId xmlns:a16="http://schemas.microsoft.com/office/drawing/2014/main" id="{B6BA8046-D310-4236-B9D5-20B58E8F051D}"/>
                </a:ext>
              </a:extLst>
            </p:cNvPr>
            <p:cNvSpPr/>
            <p:nvPr/>
          </p:nvSpPr>
          <p:spPr bwMode="auto">
            <a:xfrm>
              <a:off x="2103361" y="2669998"/>
              <a:ext cx="1149926"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r>
                <a:rPr lang="en-US" sz="1100" b="1" dirty="0">
                  <a:solidFill>
                    <a:srgbClr val="FFFFFF"/>
                  </a:solidFill>
                  <a:latin typeface="Cambria" panose="02040503050406030204" pitchFamily="18" charset="0"/>
                  <a:ea typeface="Cambria" panose="02040503050406030204" pitchFamily="18" charset="0"/>
                  <a:cs typeface="Segoe UI" pitchFamily="34" charset="0"/>
                </a:rPr>
                <a:t>State Management</a:t>
              </a:r>
            </a:p>
          </p:txBody>
        </p:sp>
        <p:sp>
          <p:nvSpPr>
            <p:cNvPr id="63" name="Rectangle 62">
              <a:extLst>
                <a:ext uri="{FF2B5EF4-FFF2-40B4-BE49-F238E27FC236}">
                  <a16:creationId xmlns:a16="http://schemas.microsoft.com/office/drawing/2014/main" id="{10B47FF6-9504-45BE-A742-9E39953D1DB7}"/>
                </a:ext>
              </a:extLst>
            </p:cNvPr>
            <p:cNvSpPr/>
            <p:nvPr/>
          </p:nvSpPr>
          <p:spPr bwMode="auto">
            <a:xfrm>
              <a:off x="3487245" y="2669998"/>
              <a:ext cx="1479738"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Publish and</a:t>
              </a:r>
              <a:b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Subscribe</a:t>
              </a:r>
            </a:p>
          </p:txBody>
        </p:sp>
        <p:sp>
          <p:nvSpPr>
            <p:cNvPr id="64" name="Rectangle 63">
              <a:extLst>
                <a:ext uri="{FF2B5EF4-FFF2-40B4-BE49-F238E27FC236}">
                  <a16:creationId xmlns:a16="http://schemas.microsoft.com/office/drawing/2014/main" id="{A094388F-26D6-47B3-A9DF-305C84E7B40B}"/>
                </a:ext>
              </a:extLst>
            </p:cNvPr>
            <p:cNvSpPr/>
            <p:nvPr/>
          </p:nvSpPr>
          <p:spPr bwMode="auto">
            <a:xfrm>
              <a:off x="6911547" y="2664154"/>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Secrets</a:t>
              </a:r>
            </a:p>
          </p:txBody>
        </p:sp>
        <p:sp>
          <p:nvSpPr>
            <p:cNvPr id="65" name="Rectangle 64">
              <a:extLst>
                <a:ext uri="{FF2B5EF4-FFF2-40B4-BE49-F238E27FC236}">
                  <a16:creationId xmlns:a16="http://schemas.microsoft.com/office/drawing/2014/main" id="{9DC74A8E-4E9C-408B-94B8-BCB84D574F8F}"/>
                </a:ext>
              </a:extLst>
            </p:cNvPr>
            <p:cNvSpPr/>
            <p:nvPr/>
          </p:nvSpPr>
          <p:spPr bwMode="auto">
            <a:xfrm>
              <a:off x="5200941" y="2664154"/>
              <a:ext cx="1479737"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Resource Bindings</a:t>
              </a:r>
              <a:b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and Triggers</a:t>
              </a:r>
            </a:p>
          </p:txBody>
        </p:sp>
        <p:sp>
          <p:nvSpPr>
            <p:cNvPr id="66" name="Rectangle 65">
              <a:extLst>
                <a:ext uri="{FF2B5EF4-FFF2-40B4-BE49-F238E27FC236}">
                  <a16:creationId xmlns:a16="http://schemas.microsoft.com/office/drawing/2014/main" id="{6B0A8715-278C-4EC8-9EDB-A0314694AA86}"/>
                </a:ext>
              </a:extLst>
            </p:cNvPr>
            <p:cNvSpPr/>
            <p:nvPr/>
          </p:nvSpPr>
          <p:spPr bwMode="auto">
            <a:xfrm>
              <a:off x="8133735" y="2669998"/>
              <a:ext cx="985140" cy="671909"/>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Actors</a:t>
              </a:r>
            </a:p>
          </p:txBody>
        </p:sp>
      </p:grpSp>
      <p:sp>
        <p:nvSpPr>
          <p:cNvPr id="73" name="TextBox 72">
            <a:extLst>
              <a:ext uri="{FF2B5EF4-FFF2-40B4-BE49-F238E27FC236}">
                <a16:creationId xmlns:a16="http://schemas.microsoft.com/office/drawing/2014/main" id="{E8CF1196-C93F-416A-AE8F-0394A51AADDB}"/>
              </a:ext>
            </a:extLst>
          </p:cNvPr>
          <p:cNvSpPr txBox="1"/>
          <p:nvPr/>
        </p:nvSpPr>
        <p:spPr>
          <a:xfrm>
            <a:off x="10363682" y="1605795"/>
            <a:ext cx="1434064" cy="276999"/>
          </a:xfrm>
          <a:prstGeom prst="rect">
            <a:avLst/>
          </a:prstGeom>
          <a:noFill/>
        </p:spPr>
        <p:txBody>
          <a:bodyPr wrap="square" lIns="0" tIns="0" rIns="0" bIns="0" rtlCol="0" anchor="ctr">
            <a:spAutoFit/>
          </a:bodyPr>
          <a:lstStyle/>
          <a:p>
            <a:pPr algn="ctr"/>
            <a:r>
              <a:rPr lang="en-US" b="1" dirty="0">
                <a:latin typeface="Cambria" panose="02040503050406030204" pitchFamily="18" charset="0"/>
                <a:ea typeface="Cambria" panose="02040503050406030204" pitchFamily="18" charset="0"/>
              </a:rPr>
              <a:t>Developer</a:t>
            </a:r>
          </a:p>
        </p:txBody>
      </p:sp>
      <p:cxnSp>
        <p:nvCxnSpPr>
          <p:cNvPr id="75" name="Straight Connector 74">
            <a:extLst>
              <a:ext uri="{FF2B5EF4-FFF2-40B4-BE49-F238E27FC236}">
                <a16:creationId xmlns:a16="http://schemas.microsoft.com/office/drawing/2014/main" id="{B42AD7D8-9F94-42D9-9660-EEDE8B57BD1A}"/>
              </a:ext>
            </a:extLst>
          </p:cNvPr>
          <p:cNvCxnSpPr>
            <a:cxnSpLocks/>
          </p:cNvCxnSpPr>
          <p:nvPr/>
        </p:nvCxnSpPr>
        <p:spPr>
          <a:xfrm>
            <a:off x="10745874" y="3997881"/>
            <a:ext cx="669680"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7CECA1D-8AAA-42E7-AFB9-64D539A65C6A}"/>
              </a:ext>
            </a:extLst>
          </p:cNvPr>
          <p:cNvCxnSpPr>
            <a:cxnSpLocks/>
            <a:stCxn id="14" idx="0"/>
            <a:endCxn id="73" idx="2"/>
          </p:cNvCxnSpPr>
          <p:nvPr/>
        </p:nvCxnSpPr>
        <p:spPr>
          <a:xfrm flipV="1">
            <a:off x="11080714" y="1882794"/>
            <a:ext cx="0" cy="4141552"/>
          </a:xfrm>
          <a:prstGeom prst="line">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1736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BC7F86-FA8A-431E-A0DC-BF11F98EEAA4}"/>
              </a:ext>
            </a:extLst>
          </p:cNvPr>
          <p:cNvSpPr>
            <a:spLocks noGrp="1"/>
          </p:cNvSpPr>
          <p:nvPr>
            <p:ph type="title"/>
          </p:nvPr>
        </p:nvSpPr>
        <p:spPr>
          <a:xfrm>
            <a:off x="421046" y="2890158"/>
            <a:ext cx="11018520" cy="1600438"/>
          </a:xfrm>
        </p:spPr>
        <p:txBody>
          <a:bodyPr/>
          <a:lstStyle/>
          <a:p>
            <a:pPr algn="ctr"/>
            <a:r>
              <a:rPr lang="en-US" b="1" dirty="0">
                <a:latin typeface="Cambria" panose="02040503050406030204" pitchFamily="18" charset="0"/>
                <a:ea typeface="Cambria" panose="02040503050406030204" pitchFamily="18" charset="0"/>
              </a:rPr>
              <a:t>Demonstration</a:t>
            </a:r>
            <a:br>
              <a:rPr lang="en-US" b="1" dirty="0">
                <a:latin typeface="Cambria" panose="02040503050406030204" pitchFamily="18" charset="0"/>
                <a:ea typeface="Cambria" panose="02040503050406030204" pitchFamily="18" charset="0"/>
              </a:rPr>
            </a:br>
            <a:r>
              <a:rPr lang="en-US" sz="2400" b="1" dirty="0">
                <a:solidFill>
                  <a:srgbClr val="202192"/>
                </a:solidFill>
                <a:latin typeface="Cambria" panose="02040503050406030204" pitchFamily="18" charset="0"/>
                <a:ea typeface="Cambria" panose="02040503050406030204" pitchFamily="18" charset="0"/>
              </a:rPr>
              <a:t>Code Walkthrough &amp; Prototype Execution</a:t>
            </a:r>
            <a:br>
              <a:rPr lang="en-US" sz="2400" b="1" dirty="0">
                <a:solidFill>
                  <a:srgbClr val="202192"/>
                </a:solidFill>
                <a:latin typeface="Cambria" panose="02040503050406030204" pitchFamily="18" charset="0"/>
                <a:ea typeface="Cambria" panose="02040503050406030204" pitchFamily="18" charset="0"/>
              </a:rPr>
            </a:br>
            <a:br>
              <a:rPr lang="en-US" sz="2400" b="1" dirty="0">
                <a:solidFill>
                  <a:srgbClr val="202192"/>
                </a:solidFill>
                <a:latin typeface="Cambria" panose="02040503050406030204" pitchFamily="18" charset="0"/>
                <a:ea typeface="Cambria" panose="02040503050406030204" pitchFamily="18" charset="0"/>
              </a:rPr>
            </a:br>
            <a:r>
              <a:rPr lang="en-US" sz="2000" dirty="0">
                <a:latin typeface="Oswald" panose="00000500000000000000" pitchFamily="2" charset="0"/>
              </a:rPr>
              <a:t>go.paramg.com/</a:t>
            </a:r>
            <a:r>
              <a:rPr lang="en-US" sz="2000" dirty="0" err="1">
                <a:latin typeface="Oswald" panose="00000500000000000000" pitchFamily="2" charset="0"/>
              </a:rPr>
              <a:t>dapr</a:t>
            </a:r>
            <a:r>
              <a:rPr lang="en-US" sz="2000" dirty="0">
                <a:latin typeface="Oswald" panose="00000500000000000000" pitchFamily="2" charset="0"/>
              </a:rPr>
              <a:t>/prototype</a:t>
            </a:r>
            <a:endParaRPr lang="en-US" b="1" dirty="0">
              <a:solidFill>
                <a:srgbClr val="202192"/>
              </a:solidFill>
              <a:latin typeface="Cambria" panose="02040503050406030204" pitchFamily="18" charset="0"/>
              <a:ea typeface="Cambria" panose="02040503050406030204" pitchFamily="18" charset="0"/>
            </a:endParaRPr>
          </a:p>
        </p:txBody>
      </p:sp>
      <p:pic>
        <p:nvPicPr>
          <p:cNvPr id="33" name="Graphic 32">
            <a:extLst>
              <a:ext uri="{FF2B5EF4-FFF2-40B4-BE49-F238E27FC236}">
                <a16:creationId xmlns:a16="http://schemas.microsoft.com/office/drawing/2014/main" id="{986B3DB4-4CD4-4CDC-8B92-29321C1897FE}"/>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4785427" y="980338"/>
            <a:ext cx="2135887" cy="1663379"/>
          </a:xfrm>
          <a:prstGeom prst="rect">
            <a:avLst/>
          </a:prstGeom>
        </p:spPr>
      </p:pic>
      <p:pic>
        <p:nvPicPr>
          <p:cNvPr id="34" name="Picture 4">
            <a:extLst>
              <a:ext uri="{FF2B5EF4-FFF2-40B4-BE49-F238E27FC236}">
                <a16:creationId xmlns:a16="http://schemas.microsoft.com/office/drawing/2014/main" id="{22C047B7-F430-41AD-84C1-EECC2D69F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197" y="4245820"/>
            <a:ext cx="191490" cy="19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8743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000EF3A-302A-48B9-8940-7D960C64C5A9}"/>
              </a:ext>
            </a:extLst>
          </p:cNvPr>
          <p:cNvGrpSpPr/>
          <p:nvPr/>
        </p:nvGrpSpPr>
        <p:grpSpPr>
          <a:xfrm>
            <a:off x="6650531" y="3666392"/>
            <a:ext cx="902904" cy="1053388"/>
            <a:chOff x="5709754" y="3748820"/>
            <a:chExt cx="902904" cy="1053388"/>
          </a:xfrm>
        </p:grpSpPr>
        <p:pic>
          <p:nvPicPr>
            <p:cNvPr id="17" name="Graphic 16">
              <a:extLst>
                <a:ext uri="{FF2B5EF4-FFF2-40B4-BE49-F238E27FC236}">
                  <a16:creationId xmlns:a16="http://schemas.microsoft.com/office/drawing/2014/main" id="{9A25C4FC-D8AF-4EC8-ADA7-98A222E77DA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09754" y="3748820"/>
              <a:ext cx="902904" cy="1053388"/>
            </a:xfrm>
            <a:prstGeom prst="rect">
              <a:avLst/>
            </a:prstGeom>
          </p:spPr>
        </p:pic>
        <p:sp>
          <p:nvSpPr>
            <p:cNvPr id="78" name="TextBox 77">
              <a:extLst>
                <a:ext uri="{FF2B5EF4-FFF2-40B4-BE49-F238E27FC236}">
                  <a16:creationId xmlns:a16="http://schemas.microsoft.com/office/drawing/2014/main" id="{13637057-73A0-4489-8655-BE7DB60F01E8}"/>
                </a:ext>
              </a:extLst>
            </p:cNvPr>
            <p:cNvSpPr txBox="1"/>
            <p:nvPr/>
          </p:nvSpPr>
          <p:spPr>
            <a:xfrm>
              <a:off x="5730192" y="4152625"/>
              <a:ext cx="812402" cy="246221"/>
            </a:xfrm>
            <a:prstGeom prst="rect">
              <a:avLst/>
            </a:prstGeom>
            <a:noFill/>
          </p:spPr>
          <p:txBody>
            <a:bodyPr wrap="none" lIns="0" tIns="0" rIns="0" bIns="0" rtlCol="0">
              <a:spAutoFit/>
            </a:bodyPr>
            <a:lstStyle/>
            <a:p>
              <a:pPr algn="ctr"/>
              <a:r>
                <a:rPr lang="en-US" sz="1600" b="1" dirty="0">
                  <a:solidFill>
                    <a:schemeClr val="bg1"/>
                  </a:solidFill>
                  <a:latin typeface="Cambria" panose="02040503050406030204" pitchFamily="18" charset="0"/>
                  <a:ea typeface="Cambria" panose="02040503050406030204" pitchFamily="18" charset="0"/>
                </a:rPr>
                <a:t>Backend</a:t>
              </a:r>
            </a:p>
          </p:txBody>
        </p:sp>
      </p:grpSp>
      <p:sp>
        <p:nvSpPr>
          <p:cNvPr id="9" name="Title 8">
            <a:extLst>
              <a:ext uri="{FF2B5EF4-FFF2-40B4-BE49-F238E27FC236}">
                <a16:creationId xmlns:a16="http://schemas.microsoft.com/office/drawing/2014/main" id="{31BC7F86-FA8A-431E-A0DC-BF11F98EEAA4}"/>
              </a:ext>
            </a:extLst>
          </p:cNvPr>
          <p:cNvSpPr>
            <a:spLocks noGrp="1"/>
          </p:cNvSpPr>
          <p:nvPr>
            <p:ph type="title"/>
          </p:nvPr>
        </p:nvSpPr>
        <p:spPr>
          <a:xfrm>
            <a:off x="588263" y="457200"/>
            <a:ext cx="11018520" cy="923330"/>
          </a:xfrm>
        </p:spPr>
        <p:txBody>
          <a:bodyPr/>
          <a:lstStyle/>
          <a:p>
            <a:r>
              <a:rPr lang="en-US" b="1" dirty="0">
                <a:latin typeface="Cambria" panose="02040503050406030204" pitchFamily="18" charset="0"/>
                <a:ea typeface="Cambria" panose="02040503050406030204" pitchFamily="18" charset="0"/>
              </a:rPr>
              <a:t>Prototype App</a:t>
            </a:r>
            <a:br>
              <a:rPr lang="en-US" b="1" dirty="0">
                <a:latin typeface="Cambria" panose="02040503050406030204" pitchFamily="18" charset="0"/>
                <a:ea typeface="Cambria" panose="02040503050406030204" pitchFamily="18" charset="0"/>
              </a:rPr>
            </a:br>
            <a:r>
              <a:rPr lang="en-US" sz="2400" b="1" dirty="0">
                <a:solidFill>
                  <a:srgbClr val="202192"/>
                </a:solidFill>
                <a:latin typeface="Cambria" panose="02040503050406030204" pitchFamily="18" charset="0"/>
                <a:ea typeface="Cambria" panose="02040503050406030204" pitchFamily="18" charset="0"/>
              </a:rPr>
              <a:t>HOW-TO: Features and Highlights</a:t>
            </a:r>
            <a:endParaRPr lang="en-US" b="1" dirty="0">
              <a:solidFill>
                <a:srgbClr val="202192"/>
              </a:solidFill>
              <a:latin typeface="Cambria" panose="02040503050406030204" pitchFamily="18" charset="0"/>
              <a:ea typeface="Cambria" panose="02040503050406030204" pitchFamily="18" charset="0"/>
            </a:endParaRPr>
          </a:p>
        </p:txBody>
      </p:sp>
      <p:cxnSp>
        <p:nvCxnSpPr>
          <p:cNvPr id="28" name="Straight Arrow Connector 27">
            <a:extLst>
              <a:ext uri="{FF2B5EF4-FFF2-40B4-BE49-F238E27FC236}">
                <a16:creationId xmlns:a16="http://schemas.microsoft.com/office/drawing/2014/main" id="{43E9C174-A42C-4E7E-BED9-6FBEDB3615C8}"/>
              </a:ext>
            </a:extLst>
          </p:cNvPr>
          <p:cNvCxnSpPr>
            <a:cxnSpLocks/>
            <a:endCxn id="13" idx="1"/>
          </p:cNvCxnSpPr>
          <p:nvPr/>
        </p:nvCxnSpPr>
        <p:spPr>
          <a:xfrm>
            <a:off x="3520413" y="4196419"/>
            <a:ext cx="11136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0350BE-949D-45B6-9CA0-011CD89030CD}"/>
              </a:ext>
            </a:extLst>
          </p:cNvPr>
          <p:cNvCxnSpPr>
            <a:cxnSpLocks/>
            <a:stCxn id="13" idx="3"/>
            <a:endCxn id="17" idx="1"/>
          </p:cNvCxnSpPr>
          <p:nvPr/>
        </p:nvCxnSpPr>
        <p:spPr>
          <a:xfrm flipV="1">
            <a:off x="5536924" y="4193086"/>
            <a:ext cx="1113607" cy="3333"/>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F74293-F2DA-44BE-AAA0-3233B5B695BF}"/>
              </a:ext>
            </a:extLst>
          </p:cNvPr>
          <p:cNvCxnSpPr>
            <a:cxnSpLocks/>
            <a:stCxn id="17" idx="3"/>
          </p:cNvCxnSpPr>
          <p:nvPr/>
        </p:nvCxnSpPr>
        <p:spPr>
          <a:xfrm>
            <a:off x="7553435" y="4193086"/>
            <a:ext cx="1113607" cy="22753"/>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81299A-5C9F-4418-B58C-43D7BD9F60E1}"/>
              </a:ext>
            </a:extLst>
          </p:cNvPr>
          <p:cNvCxnSpPr>
            <a:cxnSpLocks/>
            <a:stCxn id="13" idx="0"/>
            <a:endCxn id="68" idx="2"/>
          </p:cNvCxnSpPr>
          <p:nvPr/>
        </p:nvCxnSpPr>
        <p:spPr>
          <a:xfrm flipV="1">
            <a:off x="5085472" y="3139698"/>
            <a:ext cx="0" cy="53002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DF5A00-6EA2-4FD9-8F07-C1291C061406}"/>
              </a:ext>
            </a:extLst>
          </p:cNvPr>
          <p:cNvGrpSpPr/>
          <p:nvPr/>
        </p:nvGrpSpPr>
        <p:grpSpPr>
          <a:xfrm>
            <a:off x="4634020" y="2086310"/>
            <a:ext cx="902904" cy="1053388"/>
            <a:chOff x="3693243" y="2168738"/>
            <a:chExt cx="902904" cy="1053388"/>
          </a:xfrm>
        </p:grpSpPr>
        <p:pic>
          <p:nvPicPr>
            <p:cNvPr id="68" name="Graphic 67">
              <a:extLst>
                <a:ext uri="{FF2B5EF4-FFF2-40B4-BE49-F238E27FC236}">
                  <a16:creationId xmlns:a16="http://schemas.microsoft.com/office/drawing/2014/main" id="{88A0BB05-FD31-4B04-BE18-385DD1A5FE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93243" y="2168738"/>
              <a:ext cx="902904" cy="1053388"/>
            </a:xfrm>
            <a:prstGeom prst="rect">
              <a:avLst/>
            </a:prstGeom>
          </p:spPr>
        </p:pic>
        <p:sp>
          <p:nvSpPr>
            <p:cNvPr id="74" name="TextBox 73">
              <a:extLst>
                <a:ext uri="{FF2B5EF4-FFF2-40B4-BE49-F238E27FC236}">
                  <a16:creationId xmlns:a16="http://schemas.microsoft.com/office/drawing/2014/main" id="{17FF694E-E2D6-4432-B49A-08FAF2BAB120}"/>
                </a:ext>
              </a:extLst>
            </p:cNvPr>
            <p:cNvSpPr txBox="1"/>
            <p:nvPr/>
          </p:nvSpPr>
          <p:spPr>
            <a:xfrm>
              <a:off x="3743331" y="2369990"/>
              <a:ext cx="777329" cy="246221"/>
            </a:xfrm>
            <a:prstGeom prst="rect">
              <a:avLst/>
            </a:prstGeom>
            <a:noFill/>
          </p:spPr>
          <p:txBody>
            <a:bodyPr wrap="none" lIns="0" tIns="0" rIns="0" bIns="0" rtlCol="0">
              <a:spAutoFit/>
            </a:bodyPr>
            <a:lstStyle/>
            <a:p>
              <a:pPr algn="ctr"/>
              <a:r>
                <a:rPr lang="en-US" sz="1600" b="1" dirty="0">
                  <a:solidFill>
                    <a:schemeClr val="bg1"/>
                  </a:solidFill>
                  <a:latin typeface="Cambria" panose="02040503050406030204" pitchFamily="18" charset="0"/>
                  <a:ea typeface="Cambria" panose="02040503050406030204" pitchFamily="18" charset="0"/>
                </a:rPr>
                <a:t>Security</a:t>
              </a:r>
            </a:p>
          </p:txBody>
        </p:sp>
      </p:grpSp>
      <p:grpSp>
        <p:nvGrpSpPr>
          <p:cNvPr id="29" name="Group 28">
            <a:extLst>
              <a:ext uri="{FF2B5EF4-FFF2-40B4-BE49-F238E27FC236}">
                <a16:creationId xmlns:a16="http://schemas.microsoft.com/office/drawing/2014/main" id="{CAD8A46B-C266-46BD-97AE-48D73AC15E5F}"/>
              </a:ext>
            </a:extLst>
          </p:cNvPr>
          <p:cNvGrpSpPr/>
          <p:nvPr/>
        </p:nvGrpSpPr>
        <p:grpSpPr>
          <a:xfrm>
            <a:off x="4634020" y="3669725"/>
            <a:ext cx="902904" cy="1053388"/>
            <a:chOff x="3693243" y="3752153"/>
            <a:chExt cx="902904" cy="1053388"/>
          </a:xfrm>
        </p:grpSpPr>
        <p:pic>
          <p:nvPicPr>
            <p:cNvPr id="13" name="Graphic 12">
              <a:extLst>
                <a:ext uri="{FF2B5EF4-FFF2-40B4-BE49-F238E27FC236}">
                  <a16:creationId xmlns:a16="http://schemas.microsoft.com/office/drawing/2014/main" id="{9477D0A2-E9B2-492E-9925-7247C2F4593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3243" y="3752153"/>
              <a:ext cx="902904" cy="1053388"/>
            </a:xfrm>
            <a:prstGeom prst="rect">
              <a:avLst/>
            </a:prstGeom>
          </p:spPr>
        </p:pic>
        <p:sp>
          <p:nvSpPr>
            <p:cNvPr id="79" name="TextBox 78">
              <a:extLst>
                <a:ext uri="{FF2B5EF4-FFF2-40B4-BE49-F238E27FC236}">
                  <a16:creationId xmlns:a16="http://schemas.microsoft.com/office/drawing/2014/main" id="{97D7AC11-DFA7-4BF0-A4A9-68221E4C6544}"/>
                </a:ext>
              </a:extLst>
            </p:cNvPr>
            <p:cNvSpPr txBox="1"/>
            <p:nvPr/>
          </p:nvSpPr>
          <p:spPr>
            <a:xfrm>
              <a:off x="3750769" y="4151325"/>
              <a:ext cx="762453"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Frontend</a:t>
              </a:r>
            </a:p>
          </p:txBody>
        </p:sp>
      </p:grpSp>
      <p:grpSp>
        <p:nvGrpSpPr>
          <p:cNvPr id="30" name="Group 29">
            <a:extLst>
              <a:ext uri="{FF2B5EF4-FFF2-40B4-BE49-F238E27FC236}">
                <a16:creationId xmlns:a16="http://schemas.microsoft.com/office/drawing/2014/main" id="{8158A064-EA66-49A8-91F8-47C4DBF5A9C5}"/>
              </a:ext>
            </a:extLst>
          </p:cNvPr>
          <p:cNvGrpSpPr/>
          <p:nvPr/>
        </p:nvGrpSpPr>
        <p:grpSpPr>
          <a:xfrm>
            <a:off x="2479614" y="3542013"/>
            <a:ext cx="914400" cy="1022122"/>
            <a:chOff x="1538837" y="3624441"/>
            <a:chExt cx="914400" cy="1022122"/>
          </a:xfrm>
        </p:grpSpPr>
        <p:pic>
          <p:nvPicPr>
            <p:cNvPr id="26" name="Graphic 25" descr="Internet with solid fill">
              <a:extLst>
                <a:ext uri="{FF2B5EF4-FFF2-40B4-BE49-F238E27FC236}">
                  <a16:creationId xmlns:a16="http://schemas.microsoft.com/office/drawing/2014/main" id="{5DE56E22-D370-48D4-BF99-2B1FF2CEED3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8837" y="3624441"/>
              <a:ext cx="914400" cy="914400"/>
            </a:xfrm>
            <a:prstGeom prst="rect">
              <a:avLst/>
            </a:prstGeom>
          </p:spPr>
        </p:pic>
        <p:sp>
          <p:nvSpPr>
            <p:cNvPr id="81" name="TextBox 80">
              <a:extLst>
                <a:ext uri="{FF2B5EF4-FFF2-40B4-BE49-F238E27FC236}">
                  <a16:creationId xmlns:a16="http://schemas.microsoft.com/office/drawing/2014/main" id="{26254E9E-A8E1-4478-8F0E-FD544C926672}"/>
                </a:ext>
              </a:extLst>
            </p:cNvPr>
            <p:cNvSpPr txBox="1"/>
            <p:nvPr/>
          </p:nvSpPr>
          <p:spPr>
            <a:xfrm>
              <a:off x="1655015" y="4431119"/>
              <a:ext cx="682046"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Internet</a:t>
              </a:r>
            </a:p>
          </p:txBody>
        </p:sp>
      </p:grpSp>
      <p:sp>
        <p:nvSpPr>
          <p:cNvPr id="82" name="TextBox 81">
            <a:extLst>
              <a:ext uri="{FF2B5EF4-FFF2-40B4-BE49-F238E27FC236}">
                <a16:creationId xmlns:a16="http://schemas.microsoft.com/office/drawing/2014/main" id="{E3C38405-C200-4DC3-A11C-DED34A60B8F6}"/>
              </a:ext>
            </a:extLst>
          </p:cNvPr>
          <p:cNvSpPr txBox="1"/>
          <p:nvPr/>
        </p:nvSpPr>
        <p:spPr>
          <a:xfrm>
            <a:off x="8716796" y="4485192"/>
            <a:ext cx="455189"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Redis</a:t>
            </a:r>
          </a:p>
        </p:txBody>
      </p:sp>
      <p:cxnSp>
        <p:nvCxnSpPr>
          <p:cNvPr id="10" name="Connector: Elbow 9">
            <a:extLst>
              <a:ext uri="{FF2B5EF4-FFF2-40B4-BE49-F238E27FC236}">
                <a16:creationId xmlns:a16="http://schemas.microsoft.com/office/drawing/2014/main" id="{9AC92B48-AEE7-4BA9-B949-844DEA8295E8}"/>
              </a:ext>
            </a:extLst>
          </p:cNvPr>
          <p:cNvCxnSpPr>
            <a:cxnSpLocks/>
            <a:stCxn id="68" idx="3"/>
            <a:endCxn id="17" idx="0"/>
          </p:cNvCxnSpPr>
          <p:nvPr/>
        </p:nvCxnSpPr>
        <p:spPr>
          <a:xfrm>
            <a:off x="5536924" y="2613004"/>
            <a:ext cx="1565059" cy="1053388"/>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5" name="Graphic 27">
            <a:extLst>
              <a:ext uri="{FF2B5EF4-FFF2-40B4-BE49-F238E27FC236}">
                <a16:creationId xmlns:a16="http://schemas.microsoft.com/office/drawing/2014/main" id="{0CC8F7FB-B3FC-41C9-B0A5-26AA5F156223}"/>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3041" b="3041"/>
          <a:stretch/>
        </p:blipFill>
        <p:spPr>
          <a:xfrm>
            <a:off x="8740384" y="4055429"/>
            <a:ext cx="408012" cy="320820"/>
          </a:xfrm>
          <a:prstGeom prst="rect">
            <a:avLst/>
          </a:prstGeom>
        </p:spPr>
      </p:pic>
      <p:pic>
        <p:nvPicPr>
          <p:cNvPr id="22" name="Picture 21">
            <a:extLst>
              <a:ext uri="{FF2B5EF4-FFF2-40B4-BE49-F238E27FC236}">
                <a16:creationId xmlns:a16="http://schemas.microsoft.com/office/drawing/2014/main" id="{CD375737-2BC0-4934-9805-C63C047E07D7}"/>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6967213" y="5695035"/>
            <a:ext cx="273325" cy="268531"/>
          </a:xfrm>
          <a:prstGeom prst="rect">
            <a:avLst/>
          </a:prstGeom>
        </p:spPr>
      </p:pic>
      <p:sp>
        <p:nvSpPr>
          <p:cNvPr id="23" name="TextBox 22">
            <a:extLst>
              <a:ext uri="{FF2B5EF4-FFF2-40B4-BE49-F238E27FC236}">
                <a16:creationId xmlns:a16="http://schemas.microsoft.com/office/drawing/2014/main" id="{F5F306EB-39E8-4F5E-BE3F-FEFF368AF408}"/>
              </a:ext>
            </a:extLst>
          </p:cNvPr>
          <p:cNvSpPr txBox="1"/>
          <p:nvPr/>
        </p:nvSpPr>
        <p:spPr>
          <a:xfrm>
            <a:off x="6695601" y="6009192"/>
            <a:ext cx="825547"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RabbitMQ</a:t>
            </a:r>
          </a:p>
        </p:txBody>
      </p:sp>
      <p:cxnSp>
        <p:nvCxnSpPr>
          <p:cNvPr id="24" name="Straight Arrow Connector 23">
            <a:extLst>
              <a:ext uri="{FF2B5EF4-FFF2-40B4-BE49-F238E27FC236}">
                <a16:creationId xmlns:a16="http://schemas.microsoft.com/office/drawing/2014/main" id="{9222763B-8C2F-478A-84AD-74D82AEDF3CE}"/>
              </a:ext>
            </a:extLst>
          </p:cNvPr>
          <p:cNvCxnSpPr>
            <a:cxnSpLocks/>
            <a:stCxn id="17" idx="2"/>
            <a:endCxn id="22" idx="0"/>
          </p:cNvCxnSpPr>
          <p:nvPr/>
        </p:nvCxnSpPr>
        <p:spPr>
          <a:xfrm>
            <a:off x="7101983" y="4719780"/>
            <a:ext cx="1893" cy="97525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descr="Icon&#10;&#10;Description automatically generated">
            <a:extLst>
              <a:ext uri="{FF2B5EF4-FFF2-40B4-BE49-F238E27FC236}">
                <a16:creationId xmlns:a16="http://schemas.microsoft.com/office/drawing/2014/main" id="{D66CFCE5-37B7-4B3C-85FB-5EC73D733F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2963" y="2595416"/>
            <a:ext cx="332510" cy="332510"/>
          </a:xfrm>
          <a:prstGeom prst="rect">
            <a:avLst/>
          </a:prstGeom>
        </p:spPr>
      </p:pic>
    </p:spTree>
    <p:extLst>
      <p:ext uri="{BB962C8B-B14F-4D97-AF65-F5344CB8AC3E}">
        <p14:creationId xmlns:p14="http://schemas.microsoft.com/office/powerpoint/2010/main" val="444962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3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par>
                          <p:cTn id="20" fill="hold">
                            <p:stCondLst>
                              <p:cond delay="800"/>
                            </p:stCondLst>
                            <p:childTnLst>
                              <p:par>
                                <p:cTn id="21" presetID="16" presetClass="entr" presetSubtype="42"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barn(outHorizontal)">
                                      <p:cBhvr>
                                        <p:cTn id="23" dur="500"/>
                                        <p:tgtEl>
                                          <p:spTgt spid="70"/>
                                        </p:tgtEl>
                                      </p:cBhvr>
                                    </p:animEffect>
                                  </p:childTnLst>
                                </p:cTn>
                              </p:par>
                              <p:par>
                                <p:cTn id="24" presetID="16" presetClass="entr" presetSubtype="37"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barn(outVertical)">
                                      <p:cBhvr>
                                        <p:cTn id="26" dur="500"/>
                                        <p:tgtEl>
                                          <p:spTgt spid="31"/>
                                        </p:tgtEl>
                                      </p:cBhvr>
                                    </p:animEffect>
                                  </p:childTnLst>
                                </p:cTn>
                              </p:par>
                              <p:par>
                                <p:cTn id="27" presetID="16" presetClass="entr" presetSubtype="37"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arn(outVertical)">
                                      <p:cBhvr>
                                        <p:cTn id="29" dur="500"/>
                                        <p:tgtEl>
                                          <p:spTgt spid="36"/>
                                        </p:tgtEl>
                                      </p:cBhvr>
                                    </p:animEffect>
                                  </p:childTnLst>
                                </p:cTn>
                              </p:par>
                              <p:par>
                                <p:cTn id="30" presetID="16" presetClass="entr" presetSubtype="37"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outVertical)">
                                      <p:cBhvr>
                                        <p:cTn id="32" dur="500"/>
                                        <p:tgtEl>
                                          <p:spTgt spid="28"/>
                                        </p:tgtEl>
                                      </p:cBhvr>
                                    </p:animEffect>
                                  </p:childTnLst>
                                </p:cTn>
                              </p:par>
                              <p:par>
                                <p:cTn id="33" presetID="53" presetClass="entr" presetSubtype="16"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par>
                                <p:cTn id="38" presetID="16" presetClass="entr" presetSubtype="37"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barn(outVertical)">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000EF3A-302A-48B9-8940-7D960C64C5A9}"/>
              </a:ext>
            </a:extLst>
          </p:cNvPr>
          <p:cNvGrpSpPr/>
          <p:nvPr/>
        </p:nvGrpSpPr>
        <p:grpSpPr>
          <a:xfrm>
            <a:off x="5709754" y="3748820"/>
            <a:ext cx="902904" cy="1053388"/>
            <a:chOff x="5709754" y="3748820"/>
            <a:chExt cx="902904" cy="1053388"/>
          </a:xfrm>
        </p:grpSpPr>
        <p:pic>
          <p:nvPicPr>
            <p:cNvPr id="17" name="Graphic 16">
              <a:extLst>
                <a:ext uri="{FF2B5EF4-FFF2-40B4-BE49-F238E27FC236}">
                  <a16:creationId xmlns:a16="http://schemas.microsoft.com/office/drawing/2014/main" id="{9A25C4FC-D8AF-4EC8-ADA7-98A222E77DA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09754" y="3748820"/>
              <a:ext cx="902904" cy="1053388"/>
            </a:xfrm>
            <a:prstGeom prst="rect">
              <a:avLst/>
            </a:prstGeom>
          </p:spPr>
        </p:pic>
        <p:grpSp>
          <p:nvGrpSpPr>
            <p:cNvPr id="14" name="Group 13">
              <a:extLst>
                <a:ext uri="{FF2B5EF4-FFF2-40B4-BE49-F238E27FC236}">
                  <a16:creationId xmlns:a16="http://schemas.microsoft.com/office/drawing/2014/main" id="{EAE7947C-D27F-49A9-8467-0E4B0EDD1688}"/>
                </a:ext>
              </a:extLst>
            </p:cNvPr>
            <p:cNvGrpSpPr/>
            <p:nvPr/>
          </p:nvGrpSpPr>
          <p:grpSpPr>
            <a:xfrm>
              <a:off x="5937619" y="4038329"/>
              <a:ext cx="397546" cy="557700"/>
              <a:chOff x="5937619" y="4038329"/>
              <a:chExt cx="397546" cy="557700"/>
            </a:xfrm>
          </p:grpSpPr>
          <p:grpSp>
            <p:nvGrpSpPr>
              <p:cNvPr id="99" name="Graphic 93">
                <a:extLst>
                  <a:ext uri="{FF2B5EF4-FFF2-40B4-BE49-F238E27FC236}">
                    <a16:creationId xmlns:a16="http://schemas.microsoft.com/office/drawing/2014/main" id="{6AA7D1EB-DDC0-47CF-8995-64624C029FDA}"/>
                  </a:ext>
                </a:extLst>
              </p:cNvPr>
              <p:cNvGrpSpPr/>
              <p:nvPr/>
            </p:nvGrpSpPr>
            <p:grpSpPr>
              <a:xfrm>
                <a:off x="6058715" y="4318021"/>
                <a:ext cx="170495" cy="278008"/>
                <a:chOff x="3614397" y="5290697"/>
                <a:chExt cx="299660" cy="488624"/>
              </a:xfrm>
            </p:grpSpPr>
            <p:sp>
              <p:nvSpPr>
                <p:cNvPr id="100" name="Freeform: Shape 99">
                  <a:extLst>
                    <a:ext uri="{FF2B5EF4-FFF2-40B4-BE49-F238E27FC236}">
                      <a16:creationId xmlns:a16="http://schemas.microsoft.com/office/drawing/2014/main" id="{900A09B4-1C02-4B24-8EB0-94A0FB4E7326}"/>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73CDF4"/>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01" name="Freeform: Shape 100">
                  <a:extLst>
                    <a:ext uri="{FF2B5EF4-FFF2-40B4-BE49-F238E27FC236}">
                      <a16:creationId xmlns:a16="http://schemas.microsoft.com/office/drawing/2014/main" id="{F0336274-CA39-488B-B2C0-D02BD984B465}"/>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73CDF4"/>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02" name="Freeform: Shape 101">
                  <a:extLst>
                    <a:ext uri="{FF2B5EF4-FFF2-40B4-BE49-F238E27FC236}">
                      <a16:creationId xmlns:a16="http://schemas.microsoft.com/office/drawing/2014/main" id="{55C0CEC4-1205-4CC9-97BD-4E6E4B41DA76}"/>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sp>
            <p:nvSpPr>
              <p:cNvPr id="78" name="TextBox 77">
                <a:extLst>
                  <a:ext uri="{FF2B5EF4-FFF2-40B4-BE49-F238E27FC236}">
                    <a16:creationId xmlns:a16="http://schemas.microsoft.com/office/drawing/2014/main" id="{13637057-73A0-4489-8655-BE7DB60F01E8}"/>
                  </a:ext>
                </a:extLst>
              </p:cNvPr>
              <p:cNvSpPr txBox="1"/>
              <p:nvPr/>
            </p:nvSpPr>
            <p:spPr>
              <a:xfrm>
                <a:off x="5937619" y="4038329"/>
                <a:ext cx="397546" cy="246221"/>
              </a:xfrm>
              <a:prstGeom prst="rect">
                <a:avLst/>
              </a:prstGeom>
              <a:noFill/>
            </p:spPr>
            <p:txBody>
              <a:bodyPr wrap="none" lIns="0" tIns="0" rIns="0" bIns="0" rtlCol="0">
                <a:spAutoFit/>
              </a:bodyPr>
              <a:lstStyle/>
              <a:p>
                <a:pPr algn="ctr"/>
                <a:r>
                  <a:rPr lang="en-US" sz="1600" b="1" dirty="0">
                    <a:solidFill>
                      <a:schemeClr val="bg1"/>
                    </a:solidFill>
                    <a:latin typeface="Cambria" panose="02040503050406030204" pitchFamily="18" charset="0"/>
                    <a:ea typeface="Cambria" panose="02040503050406030204" pitchFamily="18" charset="0"/>
                  </a:rPr>
                  <a:t>Cart</a:t>
                </a:r>
              </a:p>
            </p:txBody>
          </p:sp>
        </p:grpSp>
      </p:grpSp>
      <p:sp>
        <p:nvSpPr>
          <p:cNvPr id="9" name="Title 8">
            <a:extLst>
              <a:ext uri="{FF2B5EF4-FFF2-40B4-BE49-F238E27FC236}">
                <a16:creationId xmlns:a16="http://schemas.microsoft.com/office/drawing/2014/main" id="{31BC7F86-FA8A-431E-A0DC-BF11F98EEAA4}"/>
              </a:ext>
            </a:extLst>
          </p:cNvPr>
          <p:cNvSpPr>
            <a:spLocks noGrp="1"/>
          </p:cNvSpPr>
          <p:nvPr>
            <p:ph type="title"/>
          </p:nvPr>
        </p:nvSpPr>
        <p:spPr>
          <a:xfrm>
            <a:off x="588263" y="457200"/>
            <a:ext cx="11018520" cy="923330"/>
          </a:xfrm>
        </p:spPr>
        <p:txBody>
          <a:bodyPr/>
          <a:lstStyle/>
          <a:p>
            <a:r>
              <a:rPr lang="en-US" b="1" dirty="0">
                <a:latin typeface="Cambria" panose="02040503050406030204" pitchFamily="18" charset="0"/>
                <a:ea typeface="Cambria" panose="02040503050406030204" pitchFamily="18" charset="0"/>
              </a:rPr>
              <a:t>Distributed App Development</a:t>
            </a:r>
            <a:br>
              <a:rPr lang="en-US" b="1" dirty="0">
                <a:latin typeface="Cambria" panose="02040503050406030204" pitchFamily="18" charset="0"/>
                <a:ea typeface="Cambria" panose="02040503050406030204" pitchFamily="18" charset="0"/>
              </a:rPr>
            </a:br>
            <a:r>
              <a:rPr lang="en-US" sz="2400" b="1" dirty="0">
                <a:solidFill>
                  <a:srgbClr val="202192"/>
                </a:solidFill>
                <a:latin typeface="Cambria" panose="02040503050406030204" pitchFamily="18" charset="0"/>
                <a:ea typeface="Cambria" panose="02040503050406030204" pitchFamily="18" charset="0"/>
              </a:rPr>
              <a:t>E-Commerce App</a:t>
            </a:r>
            <a:endParaRPr lang="en-US" b="1" dirty="0">
              <a:solidFill>
                <a:srgbClr val="202192"/>
              </a:solidFill>
              <a:latin typeface="Cambria" panose="02040503050406030204" pitchFamily="18" charset="0"/>
              <a:ea typeface="Cambria" panose="02040503050406030204" pitchFamily="18" charset="0"/>
            </a:endParaRPr>
          </a:p>
        </p:txBody>
      </p:sp>
      <p:cxnSp>
        <p:nvCxnSpPr>
          <p:cNvPr id="28" name="Straight Arrow Connector 27">
            <a:extLst>
              <a:ext uri="{FF2B5EF4-FFF2-40B4-BE49-F238E27FC236}">
                <a16:creationId xmlns:a16="http://schemas.microsoft.com/office/drawing/2014/main" id="{43E9C174-A42C-4E7E-BED9-6FBEDB3615C8}"/>
              </a:ext>
            </a:extLst>
          </p:cNvPr>
          <p:cNvCxnSpPr>
            <a:cxnSpLocks/>
            <a:endCxn id="13" idx="1"/>
          </p:cNvCxnSpPr>
          <p:nvPr/>
        </p:nvCxnSpPr>
        <p:spPr>
          <a:xfrm>
            <a:off x="2579636" y="4278847"/>
            <a:ext cx="1113607"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D0350BE-949D-45B6-9CA0-011CD89030CD}"/>
              </a:ext>
            </a:extLst>
          </p:cNvPr>
          <p:cNvCxnSpPr>
            <a:cxnSpLocks/>
            <a:stCxn id="13" idx="3"/>
            <a:endCxn id="17" idx="1"/>
          </p:cNvCxnSpPr>
          <p:nvPr/>
        </p:nvCxnSpPr>
        <p:spPr>
          <a:xfrm flipV="1">
            <a:off x="4596147" y="4275514"/>
            <a:ext cx="1113607" cy="3333"/>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F74293-F2DA-44BE-AAA0-3233B5B695BF}"/>
              </a:ext>
            </a:extLst>
          </p:cNvPr>
          <p:cNvCxnSpPr>
            <a:cxnSpLocks/>
            <a:stCxn id="17" idx="3"/>
            <a:endCxn id="19" idx="1"/>
          </p:cNvCxnSpPr>
          <p:nvPr/>
        </p:nvCxnSpPr>
        <p:spPr>
          <a:xfrm>
            <a:off x="6612658" y="4275514"/>
            <a:ext cx="952533" cy="634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0E53289-47C4-441E-B6EA-BDAB3093AC84}"/>
              </a:ext>
            </a:extLst>
          </p:cNvPr>
          <p:cNvCxnSpPr>
            <a:cxnSpLocks/>
            <a:stCxn id="17" idx="0"/>
            <a:endCxn id="42" idx="2"/>
          </p:cNvCxnSpPr>
          <p:nvPr/>
        </p:nvCxnSpPr>
        <p:spPr>
          <a:xfrm flipV="1">
            <a:off x="6161206" y="3222126"/>
            <a:ext cx="0" cy="526694"/>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15808DC-193B-4294-86BB-D67E7CB258E9}"/>
              </a:ext>
            </a:extLst>
          </p:cNvPr>
          <p:cNvCxnSpPr>
            <a:cxnSpLocks/>
            <a:stCxn id="17" idx="3"/>
            <a:endCxn id="16" idx="1"/>
          </p:cNvCxnSpPr>
          <p:nvPr/>
        </p:nvCxnSpPr>
        <p:spPr>
          <a:xfrm flipV="1">
            <a:off x="6612658" y="2695432"/>
            <a:ext cx="952534" cy="1580082"/>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48">
            <a:extLst>
              <a:ext uri="{FF2B5EF4-FFF2-40B4-BE49-F238E27FC236}">
                <a16:creationId xmlns:a16="http://schemas.microsoft.com/office/drawing/2014/main" id="{B14B4B92-C1E6-4865-904B-0B52AA098EDC}"/>
              </a:ext>
            </a:extLst>
          </p:cNvPr>
          <p:cNvCxnSpPr>
            <a:cxnSpLocks/>
            <a:stCxn id="17" idx="3"/>
            <a:endCxn id="15" idx="1"/>
          </p:cNvCxnSpPr>
          <p:nvPr/>
        </p:nvCxnSpPr>
        <p:spPr>
          <a:xfrm flipV="1">
            <a:off x="6612658" y="1115351"/>
            <a:ext cx="952534" cy="3160163"/>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48">
            <a:extLst>
              <a:ext uri="{FF2B5EF4-FFF2-40B4-BE49-F238E27FC236}">
                <a16:creationId xmlns:a16="http://schemas.microsoft.com/office/drawing/2014/main" id="{7718C7ED-294B-4F95-8DB2-7B0B7EDDF384}"/>
              </a:ext>
            </a:extLst>
          </p:cNvPr>
          <p:cNvCxnSpPr>
            <a:cxnSpLocks/>
            <a:stCxn id="17" idx="2"/>
            <a:endCxn id="41" idx="1"/>
          </p:cNvCxnSpPr>
          <p:nvPr/>
        </p:nvCxnSpPr>
        <p:spPr>
          <a:xfrm rot="16200000" flipH="1">
            <a:off x="6336505" y="4626909"/>
            <a:ext cx="1053388" cy="1403986"/>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E81299A-5C9F-4418-B58C-43D7BD9F60E1}"/>
              </a:ext>
            </a:extLst>
          </p:cNvPr>
          <p:cNvCxnSpPr>
            <a:cxnSpLocks/>
            <a:stCxn id="13" idx="0"/>
            <a:endCxn id="68" idx="2"/>
          </p:cNvCxnSpPr>
          <p:nvPr/>
        </p:nvCxnSpPr>
        <p:spPr>
          <a:xfrm flipV="1">
            <a:off x="4144695" y="3222126"/>
            <a:ext cx="0" cy="53002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CDF5A00-6EA2-4FD9-8F07-C1291C061406}"/>
              </a:ext>
            </a:extLst>
          </p:cNvPr>
          <p:cNvGrpSpPr/>
          <p:nvPr/>
        </p:nvGrpSpPr>
        <p:grpSpPr>
          <a:xfrm>
            <a:off x="3693243" y="2168738"/>
            <a:ext cx="902904" cy="1053388"/>
            <a:chOff x="3693243" y="2168738"/>
            <a:chExt cx="902904" cy="1053388"/>
          </a:xfrm>
        </p:grpSpPr>
        <p:pic>
          <p:nvPicPr>
            <p:cNvPr id="68" name="Graphic 67">
              <a:extLst>
                <a:ext uri="{FF2B5EF4-FFF2-40B4-BE49-F238E27FC236}">
                  <a16:creationId xmlns:a16="http://schemas.microsoft.com/office/drawing/2014/main" id="{88A0BB05-FD31-4B04-BE18-385DD1A5FEB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93243" y="2168738"/>
              <a:ext cx="902904" cy="1053388"/>
            </a:xfrm>
            <a:prstGeom prst="rect">
              <a:avLst/>
            </a:prstGeom>
          </p:spPr>
        </p:pic>
        <p:sp>
          <p:nvSpPr>
            <p:cNvPr id="74" name="TextBox 73">
              <a:extLst>
                <a:ext uri="{FF2B5EF4-FFF2-40B4-BE49-F238E27FC236}">
                  <a16:creationId xmlns:a16="http://schemas.microsoft.com/office/drawing/2014/main" id="{17FF694E-E2D6-4432-B49A-08FAF2BAB120}"/>
                </a:ext>
              </a:extLst>
            </p:cNvPr>
            <p:cNvSpPr txBox="1"/>
            <p:nvPr/>
          </p:nvSpPr>
          <p:spPr>
            <a:xfrm>
              <a:off x="3862691" y="2559281"/>
              <a:ext cx="538609" cy="246221"/>
            </a:xfrm>
            <a:prstGeom prst="rect">
              <a:avLst/>
            </a:prstGeom>
            <a:noFill/>
          </p:spPr>
          <p:txBody>
            <a:bodyPr wrap="none" lIns="0" tIns="0" rIns="0" bIns="0" rtlCol="0">
              <a:spAutoFit/>
            </a:bodyPr>
            <a:lstStyle/>
            <a:p>
              <a:pPr algn="ctr"/>
              <a:r>
                <a:rPr lang="en-US" sz="1600" b="1" dirty="0">
                  <a:solidFill>
                    <a:schemeClr val="bg1"/>
                  </a:solidFill>
                  <a:latin typeface="Cambria" panose="02040503050406030204" pitchFamily="18" charset="0"/>
                  <a:ea typeface="Cambria" panose="02040503050406030204" pitchFamily="18" charset="0"/>
                </a:rPr>
                <a:t>Email</a:t>
              </a:r>
            </a:p>
          </p:txBody>
        </p:sp>
      </p:grpSp>
      <p:grpSp>
        <p:nvGrpSpPr>
          <p:cNvPr id="25" name="Group 24">
            <a:extLst>
              <a:ext uri="{FF2B5EF4-FFF2-40B4-BE49-F238E27FC236}">
                <a16:creationId xmlns:a16="http://schemas.microsoft.com/office/drawing/2014/main" id="{D197361A-36B1-4429-9CA0-6806D2C5D548}"/>
              </a:ext>
            </a:extLst>
          </p:cNvPr>
          <p:cNvGrpSpPr/>
          <p:nvPr/>
        </p:nvGrpSpPr>
        <p:grpSpPr>
          <a:xfrm>
            <a:off x="5709754" y="2168738"/>
            <a:ext cx="902904" cy="1053388"/>
            <a:chOff x="5709754" y="2168738"/>
            <a:chExt cx="902904" cy="1053388"/>
          </a:xfrm>
        </p:grpSpPr>
        <p:pic>
          <p:nvPicPr>
            <p:cNvPr id="42" name="Graphic 41">
              <a:extLst>
                <a:ext uri="{FF2B5EF4-FFF2-40B4-BE49-F238E27FC236}">
                  <a16:creationId xmlns:a16="http://schemas.microsoft.com/office/drawing/2014/main" id="{C5924A43-6D18-4FB8-A16E-21B51ED7D50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9754" y="2168738"/>
              <a:ext cx="902904" cy="1053388"/>
            </a:xfrm>
            <a:prstGeom prst="rect">
              <a:avLst/>
            </a:prstGeom>
          </p:spPr>
        </p:pic>
        <p:sp>
          <p:nvSpPr>
            <p:cNvPr id="75" name="TextBox 74">
              <a:extLst>
                <a:ext uri="{FF2B5EF4-FFF2-40B4-BE49-F238E27FC236}">
                  <a16:creationId xmlns:a16="http://schemas.microsoft.com/office/drawing/2014/main" id="{42288614-D527-4D7E-828C-8FF19A2A899B}"/>
                </a:ext>
              </a:extLst>
            </p:cNvPr>
            <p:cNvSpPr txBox="1"/>
            <p:nvPr/>
          </p:nvSpPr>
          <p:spPr>
            <a:xfrm>
              <a:off x="5775940" y="2559282"/>
              <a:ext cx="720903"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Payment</a:t>
              </a:r>
            </a:p>
          </p:txBody>
        </p:sp>
      </p:grpSp>
      <p:grpSp>
        <p:nvGrpSpPr>
          <p:cNvPr id="12" name="Group 11">
            <a:extLst>
              <a:ext uri="{FF2B5EF4-FFF2-40B4-BE49-F238E27FC236}">
                <a16:creationId xmlns:a16="http://schemas.microsoft.com/office/drawing/2014/main" id="{677AE0F2-034A-400C-913C-735816378CEF}"/>
              </a:ext>
            </a:extLst>
          </p:cNvPr>
          <p:cNvGrpSpPr/>
          <p:nvPr/>
        </p:nvGrpSpPr>
        <p:grpSpPr>
          <a:xfrm>
            <a:off x="7565192" y="588657"/>
            <a:ext cx="902904" cy="1053388"/>
            <a:chOff x="7565192" y="588657"/>
            <a:chExt cx="902904" cy="1053388"/>
          </a:xfrm>
        </p:grpSpPr>
        <p:pic>
          <p:nvPicPr>
            <p:cNvPr id="15" name="Graphic 14">
              <a:extLst>
                <a:ext uri="{FF2B5EF4-FFF2-40B4-BE49-F238E27FC236}">
                  <a16:creationId xmlns:a16="http://schemas.microsoft.com/office/drawing/2014/main" id="{16838CE4-19CD-48B3-AC4D-6DE5B6C97F5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2" y="588657"/>
              <a:ext cx="902904" cy="1053388"/>
            </a:xfrm>
            <a:prstGeom prst="rect">
              <a:avLst/>
            </a:prstGeom>
          </p:spPr>
        </p:pic>
        <p:grpSp>
          <p:nvGrpSpPr>
            <p:cNvPr id="95" name="Graphic 93">
              <a:extLst>
                <a:ext uri="{FF2B5EF4-FFF2-40B4-BE49-F238E27FC236}">
                  <a16:creationId xmlns:a16="http://schemas.microsoft.com/office/drawing/2014/main" id="{7A03937D-5D7E-4C76-9ED5-980555C3A9B2}"/>
                </a:ext>
              </a:extLst>
            </p:cNvPr>
            <p:cNvGrpSpPr/>
            <p:nvPr/>
          </p:nvGrpSpPr>
          <p:grpSpPr>
            <a:xfrm>
              <a:off x="7901764" y="1142775"/>
              <a:ext cx="170495" cy="278008"/>
              <a:chOff x="3614397" y="5290697"/>
              <a:chExt cx="299660" cy="488624"/>
            </a:xfrm>
          </p:grpSpPr>
          <p:sp>
            <p:nvSpPr>
              <p:cNvPr id="96" name="Freeform: Shape 95">
                <a:extLst>
                  <a:ext uri="{FF2B5EF4-FFF2-40B4-BE49-F238E27FC236}">
                    <a16:creationId xmlns:a16="http://schemas.microsoft.com/office/drawing/2014/main" id="{47032CB3-4DF5-4323-BF89-FED9B630DAD3}"/>
                  </a:ext>
                </a:extLst>
              </p:cNvPr>
              <p:cNvSpPr/>
              <p:nvPr/>
            </p:nvSpPr>
            <p:spPr>
              <a:xfrm>
                <a:off x="3614397" y="5650250"/>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202192"/>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97" name="Freeform: Shape 96">
                <a:extLst>
                  <a:ext uri="{FF2B5EF4-FFF2-40B4-BE49-F238E27FC236}">
                    <a16:creationId xmlns:a16="http://schemas.microsoft.com/office/drawing/2014/main" id="{19E7B4B6-9F81-43B6-AE60-E265E2C2C8C7}"/>
                  </a:ext>
                </a:extLst>
              </p:cNvPr>
              <p:cNvSpPr/>
              <p:nvPr/>
            </p:nvSpPr>
            <p:spPr>
              <a:xfrm>
                <a:off x="3615428" y="5355232"/>
                <a:ext cx="297561" cy="370297"/>
              </a:xfrm>
              <a:custGeom>
                <a:avLst/>
                <a:gdLst>
                  <a:gd name="connsiteX0" fmla="*/ 0 w 297561"/>
                  <a:gd name="connsiteY0" fmla="*/ 0 h 370297"/>
                  <a:gd name="connsiteX1" fmla="*/ 297561 w 297561"/>
                  <a:gd name="connsiteY1" fmla="*/ 0 h 370297"/>
                  <a:gd name="connsiteX2" fmla="*/ 297561 w 297561"/>
                  <a:gd name="connsiteY2" fmla="*/ 370297 h 370297"/>
                  <a:gd name="connsiteX3" fmla="*/ 0 w 297561"/>
                  <a:gd name="connsiteY3" fmla="*/ 370297 h 370297"/>
                </a:gdLst>
                <a:ahLst/>
                <a:cxnLst>
                  <a:cxn ang="0">
                    <a:pos x="connsiteX0" y="connsiteY0"/>
                  </a:cxn>
                  <a:cxn ang="0">
                    <a:pos x="connsiteX1" y="connsiteY1"/>
                  </a:cxn>
                  <a:cxn ang="0">
                    <a:pos x="connsiteX2" y="connsiteY2"/>
                  </a:cxn>
                  <a:cxn ang="0">
                    <a:pos x="connsiteX3" y="connsiteY3"/>
                  </a:cxn>
                </a:cxnLst>
                <a:rect l="l" t="t" r="r" b="b"/>
                <a:pathLst>
                  <a:path w="297561" h="370297">
                    <a:moveTo>
                      <a:pt x="0" y="0"/>
                    </a:moveTo>
                    <a:lnTo>
                      <a:pt x="297561" y="0"/>
                    </a:lnTo>
                    <a:lnTo>
                      <a:pt x="297561" y="370297"/>
                    </a:lnTo>
                    <a:lnTo>
                      <a:pt x="0" y="370297"/>
                    </a:lnTo>
                    <a:close/>
                  </a:path>
                </a:pathLst>
              </a:custGeom>
              <a:solidFill>
                <a:srgbClr val="202192"/>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98" name="Freeform: Shape 97">
                <a:extLst>
                  <a:ext uri="{FF2B5EF4-FFF2-40B4-BE49-F238E27FC236}">
                    <a16:creationId xmlns:a16="http://schemas.microsoft.com/office/drawing/2014/main" id="{AFFC45BD-25B0-4915-9161-5DDD3CDA3D20}"/>
                  </a:ext>
                </a:extLst>
              </p:cNvPr>
              <p:cNvSpPr/>
              <p:nvPr/>
            </p:nvSpPr>
            <p:spPr>
              <a:xfrm>
                <a:off x="3614397" y="5290697"/>
                <a:ext cx="299660" cy="129071"/>
              </a:xfrm>
              <a:custGeom>
                <a:avLst/>
                <a:gdLst>
                  <a:gd name="connsiteX0" fmla="*/ 299660 w 299660"/>
                  <a:gd name="connsiteY0" fmla="*/ 64536 h 129071"/>
                  <a:gd name="connsiteX1" fmla="*/ 149830 w 299660"/>
                  <a:gd name="connsiteY1" fmla="*/ 129071 h 129071"/>
                  <a:gd name="connsiteX2" fmla="*/ 0 w 299660"/>
                  <a:gd name="connsiteY2" fmla="*/ 64536 h 129071"/>
                  <a:gd name="connsiteX3" fmla="*/ 149830 w 299660"/>
                  <a:gd name="connsiteY3" fmla="*/ 0 h 129071"/>
                  <a:gd name="connsiteX4" fmla="*/ 299660 w 299660"/>
                  <a:gd name="connsiteY4" fmla="*/ 64536 h 12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660" h="129071">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bg1"/>
              </a:solidFill>
              <a:ln w="175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sp>
          <p:nvSpPr>
            <p:cNvPr id="76" name="TextBox 75">
              <a:extLst>
                <a:ext uri="{FF2B5EF4-FFF2-40B4-BE49-F238E27FC236}">
                  <a16:creationId xmlns:a16="http://schemas.microsoft.com/office/drawing/2014/main" id="{3B18F18D-0433-4BD2-B7FD-EA205098A03C}"/>
                </a:ext>
              </a:extLst>
            </p:cNvPr>
            <p:cNvSpPr txBox="1"/>
            <p:nvPr/>
          </p:nvSpPr>
          <p:spPr>
            <a:xfrm>
              <a:off x="7598351" y="846460"/>
              <a:ext cx="802720"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Inventory</a:t>
              </a:r>
            </a:p>
          </p:txBody>
        </p:sp>
      </p:grpSp>
      <p:grpSp>
        <p:nvGrpSpPr>
          <p:cNvPr id="21" name="Group 20">
            <a:extLst>
              <a:ext uri="{FF2B5EF4-FFF2-40B4-BE49-F238E27FC236}">
                <a16:creationId xmlns:a16="http://schemas.microsoft.com/office/drawing/2014/main" id="{3F75F4B1-711A-4289-836F-F6BA8C460E32}"/>
              </a:ext>
            </a:extLst>
          </p:cNvPr>
          <p:cNvGrpSpPr/>
          <p:nvPr/>
        </p:nvGrpSpPr>
        <p:grpSpPr>
          <a:xfrm>
            <a:off x="7565191" y="3755169"/>
            <a:ext cx="902904" cy="1053388"/>
            <a:chOff x="7565191" y="3755169"/>
            <a:chExt cx="902904" cy="1053388"/>
          </a:xfrm>
        </p:grpSpPr>
        <p:pic>
          <p:nvPicPr>
            <p:cNvPr id="19" name="Graphic 18">
              <a:extLst>
                <a:ext uri="{FF2B5EF4-FFF2-40B4-BE49-F238E27FC236}">
                  <a16:creationId xmlns:a16="http://schemas.microsoft.com/office/drawing/2014/main" id="{B5CAA88D-DDE6-4285-9282-1974F3445BB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565191" y="3755169"/>
              <a:ext cx="902904" cy="1053388"/>
            </a:xfrm>
            <a:prstGeom prst="rect">
              <a:avLst/>
            </a:prstGeom>
          </p:spPr>
        </p:pic>
        <p:sp>
          <p:nvSpPr>
            <p:cNvPr id="77" name="TextBox 76">
              <a:extLst>
                <a:ext uri="{FF2B5EF4-FFF2-40B4-BE49-F238E27FC236}">
                  <a16:creationId xmlns:a16="http://schemas.microsoft.com/office/drawing/2014/main" id="{C4209769-B686-4370-8552-DF12E28DC4C2}"/>
                </a:ext>
              </a:extLst>
            </p:cNvPr>
            <p:cNvSpPr txBox="1"/>
            <p:nvPr/>
          </p:nvSpPr>
          <p:spPr>
            <a:xfrm>
              <a:off x="7619960" y="4159222"/>
              <a:ext cx="767967"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Checkout</a:t>
              </a:r>
            </a:p>
          </p:txBody>
        </p:sp>
      </p:grpSp>
      <p:grpSp>
        <p:nvGrpSpPr>
          <p:cNvPr id="29" name="Group 28">
            <a:extLst>
              <a:ext uri="{FF2B5EF4-FFF2-40B4-BE49-F238E27FC236}">
                <a16:creationId xmlns:a16="http://schemas.microsoft.com/office/drawing/2014/main" id="{CAD8A46B-C266-46BD-97AE-48D73AC15E5F}"/>
              </a:ext>
            </a:extLst>
          </p:cNvPr>
          <p:cNvGrpSpPr/>
          <p:nvPr/>
        </p:nvGrpSpPr>
        <p:grpSpPr>
          <a:xfrm>
            <a:off x="3693243" y="3752153"/>
            <a:ext cx="902904" cy="1053388"/>
            <a:chOff x="3693243" y="3752153"/>
            <a:chExt cx="902904" cy="1053388"/>
          </a:xfrm>
        </p:grpSpPr>
        <p:pic>
          <p:nvPicPr>
            <p:cNvPr id="13" name="Graphic 12">
              <a:extLst>
                <a:ext uri="{FF2B5EF4-FFF2-40B4-BE49-F238E27FC236}">
                  <a16:creationId xmlns:a16="http://schemas.microsoft.com/office/drawing/2014/main" id="{9477D0A2-E9B2-492E-9925-7247C2F4593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93243" y="3752153"/>
              <a:ext cx="902904" cy="1053388"/>
            </a:xfrm>
            <a:prstGeom prst="rect">
              <a:avLst/>
            </a:prstGeom>
          </p:spPr>
        </p:pic>
        <p:sp>
          <p:nvSpPr>
            <p:cNvPr id="79" name="TextBox 78">
              <a:extLst>
                <a:ext uri="{FF2B5EF4-FFF2-40B4-BE49-F238E27FC236}">
                  <a16:creationId xmlns:a16="http://schemas.microsoft.com/office/drawing/2014/main" id="{97D7AC11-DFA7-4BF0-A4A9-68221E4C6544}"/>
                </a:ext>
              </a:extLst>
            </p:cNvPr>
            <p:cNvSpPr txBox="1"/>
            <p:nvPr/>
          </p:nvSpPr>
          <p:spPr>
            <a:xfrm>
              <a:off x="3750769" y="4168908"/>
              <a:ext cx="762453"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Frontend</a:t>
              </a:r>
            </a:p>
          </p:txBody>
        </p:sp>
      </p:grpSp>
      <p:grpSp>
        <p:nvGrpSpPr>
          <p:cNvPr id="23" name="Group 22">
            <a:extLst>
              <a:ext uri="{FF2B5EF4-FFF2-40B4-BE49-F238E27FC236}">
                <a16:creationId xmlns:a16="http://schemas.microsoft.com/office/drawing/2014/main" id="{7EA8512B-8451-43D9-B6F8-6D2DAD4B6300}"/>
              </a:ext>
            </a:extLst>
          </p:cNvPr>
          <p:cNvGrpSpPr/>
          <p:nvPr/>
        </p:nvGrpSpPr>
        <p:grpSpPr>
          <a:xfrm>
            <a:off x="7565192" y="2168738"/>
            <a:ext cx="902904" cy="1053388"/>
            <a:chOff x="7565192" y="2168738"/>
            <a:chExt cx="902904" cy="1053388"/>
          </a:xfrm>
        </p:grpSpPr>
        <p:pic>
          <p:nvPicPr>
            <p:cNvPr id="16" name="Graphic 15">
              <a:extLst>
                <a:ext uri="{FF2B5EF4-FFF2-40B4-BE49-F238E27FC236}">
                  <a16:creationId xmlns:a16="http://schemas.microsoft.com/office/drawing/2014/main" id="{B4DD0BA1-995A-45F3-B2A1-BBAB29EEF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65192" y="2168738"/>
              <a:ext cx="902904" cy="1053388"/>
            </a:xfrm>
            <a:prstGeom prst="rect">
              <a:avLst/>
            </a:prstGeom>
          </p:spPr>
        </p:pic>
        <p:sp>
          <p:nvSpPr>
            <p:cNvPr id="80" name="TextBox 79">
              <a:extLst>
                <a:ext uri="{FF2B5EF4-FFF2-40B4-BE49-F238E27FC236}">
                  <a16:creationId xmlns:a16="http://schemas.microsoft.com/office/drawing/2014/main" id="{87B404E7-40A2-4506-BFD6-5CB5167822E4}"/>
                </a:ext>
              </a:extLst>
            </p:cNvPr>
            <p:cNvSpPr txBox="1"/>
            <p:nvPr/>
          </p:nvSpPr>
          <p:spPr>
            <a:xfrm>
              <a:off x="7768599" y="2567745"/>
              <a:ext cx="496098"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RCMD</a:t>
              </a:r>
            </a:p>
          </p:txBody>
        </p:sp>
      </p:grpSp>
      <p:grpSp>
        <p:nvGrpSpPr>
          <p:cNvPr id="30" name="Group 29">
            <a:extLst>
              <a:ext uri="{FF2B5EF4-FFF2-40B4-BE49-F238E27FC236}">
                <a16:creationId xmlns:a16="http://schemas.microsoft.com/office/drawing/2014/main" id="{8158A064-EA66-49A8-91F8-47C4DBF5A9C5}"/>
              </a:ext>
            </a:extLst>
          </p:cNvPr>
          <p:cNvGrpSpPr/>
          <p:nvPr/>
        </p:nvGrpSpPr>
        <p:grpSpPr>
          <a:xfrm>
            <a:off x="1538837" y="3624441"/>
            <a:ext cx="914400" cy="1022122"/>
            <a:chOff x="1538837" y="3624441"/>
            <a:chExt cx="914400" cy="1022122"/>
          </a:xfrm>
        </p:grpSpPr>
        <p:pic>
          <p:nvPicPr>
            <p:cNvPr id="26" name="Graphic 25" descr="Internet with solid fill">
              <a:extLst>
                <a:ext uri="{FF2B5EF4-FFF2-40B4-BE49-F238E27FC236}">
                  <a16:creationId xmlns:a16="http://schemas.microsoft.com/office/drawing/2014/main" id="{5DE56E22-D370-48D4-BF99-2B1FF2CEED3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38837" y="3624441"/>
              <a:ext cx="914400" cy="914400"/>
            </a:xfrm>
            <a:prstGeom prst="rect">
              <a:avLst/>
            </a:prstGeom>
          </p:spPr>
        </p:pic>
        <p:sp>
          <p:nvSpPr>
            <p:cNvPr id="81" name="TextBox 80">
              <a:extLst>
                <a:ext uri="{FF2B5EF4-FFF2-40B4-BE49-F238E27FC236}">
                  <a16:creationId xmlns:a16="http://schemas.microsoft.com/office/drawing/2014/main" id="{26254E9E-A8E1-4478-8F0E-FD544C926672}"/>
                </a:ext>
              </a:extLst>
            </p:cNvPr>
            <p:cNvSpPr txBox="1"/>
            <p:nvPr/>
          </p:nvSpPr>
          <p:spPr>
            <a:xfrm>
              <a:off x="1655015" y="4431119"/>
              <a:ext cx="682046" cy="215444"/>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Internet</a:t>
              </a:r>
            </a:p>
          </p:txBody>
        </p:sp>
      </p:grpSp>
      <p:grpSp>
        <p:nvGrpSpPr>
          <p:cNvPr id="32" name="Group 31">
            <a:extLst>
              <a:ext uri="{FF2B5EF4-FFF2-40B4-BE49-F238E27FC236}">
                <a16:creationId xmlns:a16="http://schemas.microsoft.com/office/drawing/2014/main" id="{783FE942-C286-4751-BB95-3466403267B9}"/>
              </a:ext>
            </a:extLst>
          </p:cNvPr>
          <p:cNvGrpSpPr/>
          <p:nvPr/>
        </p:nvGrpSpPr>
        <p:grpSpPr>
          <a:xfrm>
            <a:off x="10205565" y="3866473"/>
            <a:ext cx="874022" cy="1134777"/>
            <a:chOff x="10205565" y="3866473"/>
            <a:chExt cx="874022" cy="1134777"/>
          </a:xfrm>
        </p:grpSpPr>
        <p:pic>
          <p:nvPicPr>
            <p:cNvPr id="22" name="Graphic 21">
              <a:extLst>
                <a:ext uri="{FF2B5EF4-FFF2-40B4-BE49-F238E27FC236}">
                  <a16:creationId xmlns:a16="http://schemas.microsoft.com/office/drawing/2014/main" id="{EC5AE4A7-4318-4BA4-B656-17CAE414378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305603" y="3866473"/>
              <a:ext cx="678379" cy="678379"/>
            </a:xfrm>
            <a:prstGeom prst="rect">
              <a:avLst/>
            </a:prstGeom>
          </p:spPr>
        </p:pic>
        <p:sp>
          <p:nvSpPr>
            <p:cNvPr id="82" name="TextBox 81">
              <a:extLst>
                <a:ext uri="{FF2B5EF4-FFF2-40B4-BE49-F238E27FC236}">
                  <a16:creationId xmlns:a16="http://schemas.microsoft.com/office/drawing/2014/main" id="{E3C38405-C200-4DC3-A11C-DED34A60B8F6}"/>
                </a:ext>
              </a:extLst>
            </p:cNvPr>
            <p:cNvSpPr txBox="1"/>
            <p:nvPr/>
          </p:nvSpPr>
          <p:spPr>
            <a:xfrm>
              <a:off x="10205565" y="4570363"/>
              <a:ext cx="874022" cy="430887"/>
            </a:xfrm>
            <a:prstGeom prst="rect">
              <a:avLst/>
            </a:prstGeom>
            <a:noFill/>
          </p:spPr>
          <p:txBody>
            <a:bodyPr wrap="none" lIns="0" tIns="0" rIns="0" bIns="0" rtlCol="0">
              <a:spAutoFit/>
            </a:bodyPr>
            <a:lstStyle/>
            <a:p>
              <a:pPr algn="ctr"/>
              <a:r>
                <a:rPr lang="en-US" sz="1400" b="1" dirty="0">
                  <a:solidFill>
                    <a:srgbClr val="202192"/>
                  </a:solidFill>
                  <a:latin typeface="Cambria" panose="02040503050406030204" pitchFamily="18" charset="0"/>
                  <a:ea typeface="Cambria" panose="02040503050406030204" pitchFamily="18" charset="0"/>
                </a:rPr>
                <a:t>Azure</a:t>
              </a:r>
            </a:p>
            <a:p>
              <a:pPr algn="ctr"/>
              <a:r>
                <a:rPr lang="en-US" sz="1400" b="1" dirty="0">
                  <a:solidFill>
                    <a:srgbClr val="202192"/>
                  </a:solidFill>
                  <a:latin typeface="Cambria" panose="02040503050406030204" pitchFamily="18" charset="0"/>
                  <a:ea typeface="Cambria" panose="02040503050406030204" pitchFamily="18" charset="0"/>
                </a:rPr>
                <a:t>CosmosDB</a:t>
              </a:r>
            </a:p>
          </p:txBody>
        </p:sp>
      </p:grpSp>
      <p:grpSp>
        <p:nvGrpSpPr>
          <p:cNvPr id="33" name="Group 32">
            <a:extLst>
              <a:ext uri="{FF2B5EF4-FFF2-40B4-BE49-F238E27FC236}">
                <a16:creationId xmlns:a16="http://schemas.microsoft.com/office/drawing/2014/main" id="{810666D4-5407-4440-AB49-DC35AB1DAAF2}"/>
              </a:ext>
            </a:extLst>
          </p:cNvPr>
          <p:cNvGrpSpPr/>
          <p:nvPr/>
        </p:nvGrpSpPr>
        <p:grpSpPr>
          <a:xfrm>
            <a:off x="10402478" y="5421156"/>
            <a:ext cx="480196" cy="992784"/>
            <a:chOff x="10402478" y="5421156"/>
            <a:chExt cx="480196" cy="992784"/>
          </a:xfrm>
        </p:grpSpPr>
        <p:pic>
          <p:nvPicPr>
            <p:cNvPr id="24" name="Picture 23" descr="A close up of a logo&#10;&#10;Description automatically generated">
              <a:extLst>
                <a:ext uri="{FF2B5EF4-FFF2-40B4-BE49-F238E27FC236}">
                  <a16:creationId xmlns:a16="http://schemas.microsoft.com/office/drawing/2014/main" id="{8CDC33F6-6C48-4404-8FC2-4B289E797FEC}"/>
                </a:ext>
              </a:extLst>
            </p:cNvPr>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428498" y="5421156"/>
              <a:ext cx="440101" cy="678379"/>
            </a:xfrm>
            <a:prstGeom prst="rect">
              <a:avLst/>
            </a:prstGeom>
          </p:spPr>
        </p:pic>
        <p:sp>
          <p:nvSpPr>
            <p:cNvPr id="83" name="TextBox 82">
              <a:extLst>
                <a:ext uri="{FF2B5EF4-FFF2-40B4-BE49-F238E27FC236}">
                  <a16:creationId xmlns:a16="http://schemas.microsoft.com/office/drawing/2014/main" id="{893A0F88-10A3-4A97-985D-51147F450989}"/>
                </a:ext>
              </a:extLst>
            </p:cNvPr>
            <p:cNvSpPr txBox="1"/>
            <p:nvPr/>
          </p:nvSpPr>
          <p:spPr>
            <a:xfrm>
              <a:off x="10402478" y="6198496"/>
              <a:ext cx="480196" cy="215444"/>
            </a:xfrm>
            <a:prstGeom prst="rect">
              <a:avLst/>
            </a:prstGeom>
            <a:noFill/>
          </p:spPr>
          <p:txBody>
            <a:bodyPr wrap="none" lIns="0" tIns="0" rIns="0" bIns="0" rtlCol="0">
              <a:spAutoFit/>
            </a:bodyPr>
            <a:lstStyle/>
            <a:p>
              <a:pPr algn="ctr"/>
              <a:r>
                <a:rPr lang="en-US" sz="1400" b="1" dirty="0">
                  <a:latin typeface="Cambria" panose="02040503050406030204" pitchFamily="18" charset="0"/>
                  <a:ea typeface="Cambria" panose="02040503050406030204" pitchFamily="18" charset="0"/>
                </a:rPr>
                <a:t>Kafka</a:t>
              </a:r>
            </a:p>
          </p:txBody>
        </p:sp>
      </p:grpSp>
      <p:cxnSp>
        <p:nvCxnSpPr>
          <p:cNvPr id="85" name="Straight Arrow Connector 84">
            <a:extLst>
              <a:ext uri="{FF2B5EF4-FFF2-40B4-BE49-F238E27FC236}">
                <a16:creationId xmlns:a16="http://schemas.microsoft.com/office/drawing/2014/main" id="{0F4B4AC6-4067-451E-BEC7-ACD4FFCA66D7}"/>
              </a:ext>
            </a:extLst>
          </p:cNvPr>
          <p:cNvCxnSpPr>
            <a:cxnSpLocks/>
            <a:stCxn id="19" idx="3"/>
          </p:cNvCxnSpPr>
          <p:nvPr/>
        </p:nvCxnSpPr>
        <p:spPr>
          <a:xfrm>
            <a:off x="8468095" y="4281863"/>
            <a:ext cx="1723655" cy="2687"/>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0AE6870-DC8E-451B-8651-A9FA64E3FFE4}"/>
              </a:ext>
            </a:extLst>
          </p:cNvPr>
          <p:cNvCxnSpPr>
            <a:cxnSpLocks/>
            <a:stCxn id="41" idx="3"/>
          </p:cNvCxnSpPr>
          <p:nvPr/>
        </p:nvCxnSpPr>
        <p:spPr>
          <a:xfrm>
            <a:off x="8468096" y="5855596"/>
            <a:ext cx="1723654"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8AAFED7-F6E3-49E1-925F-ADA8929FC654}"/>
              </a:ext>
            </a:extLst>
          </p:cNvPr>
          <p:cNvGrpSpPr/>
          <p:nvPr/>
        </p:nvGrpSpPr>
        <p:grpSpPr>
          <a:xfrm>
            <a:off x="7565192" y="5328902"/>
            <a:ext cx="902904" cy="1053388"/>
            <a:chOff x="7565192" y="5328902"/>
            <a:chExt cx="902904" cy="1053388"/>
          </a:xfrm>
        </p:grpSpPr>
        <p:pic>
          <p:nvPicPr>
            <p:cNvPr id="41" name="Graphic 40">
              <a:extLst>
                <a:ext uri="{FF2B5EF4-FFF2-40B4-BE49-F238E27FC236}">
                  <a16:creationId xmlns:a16="http://schemas.microsoft.com/office/drawing/2014/main" id="{D60F9A0B-1D9A-46BB-8604-01E8EFA3E2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65192" y="5328902"/>
              <a:ext cx="902904" cy="1053388"/>
            </a:xfrm>
            <a:prstGeom prst="rect">
              <a:avLst/>
            </a:prstGeom>
          </p:spPr>
        </p:pic>
        <p:sp>
          <p:nvSpPr>
            <p:cNvPr id="92" name="TextBox 91">
              <a:extLst>
                <a:ext uri="{FF2B5EF4-FFF2-40B4-BE49-F238E27FC236}">
                  <a16:creationId xmlns:a16="http://schemas.microsoft.com/office/drawing/2014/main" id="{018EFD08-2BCB-4E01-98A3-60DC595158FD}"/>
                </a:ext>
              </a:extLst>
            </p:cNvPr>
            <p:cNvSpPr txBox="1"/>
            <p:nvPr/>
          </p:nvSpPr>
          <p:spPr>
            <a:xfrm>
              <a:off x="7640063" y="5719041"/>
              <a:ext cx="727763" cy="215444"/>
            </a:xfrm>
            <a:prstGeom prst="rect">
              <a:avLst/>
            </a:prstGeom>
            <a:noFill/>
          </p:spPr>
          <p:txBody>
            <a:bodyPr wrap="none" lIns="0" tIns="0" rIns="0" bIns="0" rtlCol="0">
              <a:spAutoFit/>
            </a:bodyPr>
            <a:lstStyle/>
            <a:p>
              <a:pPr algn="ctr"/>
              <a:r>
                <a:rPr lang="en-US" sz="1400" b="1" dirty="0">
                  <a:solidFill>
                    <a:schemeClr val="bg1"/>
                  </a:solidFill>
                  <a:latin typeface="Cambria" panose="02040503050406030204" pitchFamily="18" charset="0"/>
                  <a:ea typeface="Cambria" panose="02040503050406030204" pitchFamily="18" charset="0"/>
                </a:rPr>
                <a:t>Shipping</a:t>
              </a:r>
            </a:p>
          </p:txBody>
        </p:sp>
      </p:grpSp>
    </p:spTree>
    <p:extLst>
      <p:ext uri="{BB962C8B-B14F-4D97-AF65-F5344CB8AC3E}">
        <p14:creationId xmlns:p14="http://schemas.microsoft.com/office/powerpoint/2010/main" val="909167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53" presetClass="entr" presetSubtype="16" fill="hold" nodeType="withEffect">
                                  <p:stCondLst>
                                    <p:cond delay="10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par>
                                <p:cTn id="25" presetID="53" presetClass="entr" presetSubtype="16"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par>
                                <p:cTn id="30" presetID="53" presetClass="entr" presetSubtype="16" fill="hold"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nodeType="withEffect">
                                  <p:stCondLst>
                                    <p:cond delay="7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childTnLst>
                                </p:cTn>
                              </p:par>
                            </p:childTnLst>
                          </p:cTn>
                        </p:par>
                        <p:par>
                          <p:cTn id="45" fill="hold">
                            <p:stCondLst>
                              <p:cond delay="1200"/>
                            </p:stCondLst>
                            <p:childTnLst>
                              <p:par>
                                <p:cTn id="46" presetID="16" presetClass="entr" presetSubtype="42" fill="hold"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barn(outHorizontal)">
                                      <p:cBhvr>
                                        <p:cTn id="48" dur="500"/>
                                        <p:tgtEl>
                                          <p:spTgt spid="70"/>
                                        </p:tgtEl>
                                      </p:cBhvr>
                                    </p:animEffect>
                                  </p:childTnLst>
                                </p:cTn>
                              </p:par>
                              <p:par>
                                <p:cTn id="49" presetID="16" presetClass="entr" presetSubtype="37"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arn(outVertical)">
                                      <p:cBhvr>
                                        <p:cTn id="51" dur="500"/>
                                        <p:tgtEl>
                                          <p:spTgt spid="31"/>
                                        </p:tgtEl>
                                      </p:cBhvr>
                                    </p:animEffect>
                                  </p:childTnLst>
                                </p:cTn>
                              </p:par>
                              <p:par>
                                <p:cTn id="52" presetID="16" presetClass="entr" presetSubtype="42"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outHorizontal)">
                                      <p:cBhvr>
                                        <p:cTn id="54" dur="500"/>
                                        <p:tgtEl>
                                          <p:spTgt spid="53"/>
                                        </p:tgtEl>
                                      </p:cBhvr>
                                    </p:animEffect>
                                  </p:childTnLst>
                                </p:cTn>
                              </p:par>
                              <p:par>
                                <p:cTn id="55" presetID="16" presetClass="entr" presetSubtype="21"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barn(inVertical)">
                                      <p:cBhvr>
                                        <p:cTn id="57" dur="500"/>
                                        <p:tgtEl>
                                          <p:spTgt spid="44"/>
                                        </p:tgtEl>
                                      </p:cBhvr>
                                    </p:animEffect>
                                  </p:childTnLst>
                                </p:cTn>
                              </p:par>
                              <p:par>
                                <p:cTn id="58" presetID="16" presetClass="entr" presetSubtype="42" fill="hold"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barn(outHorizontal)">
                                      <p:cBhvr>
                                        <p:cTn id="60" dur="500"/>
                                        <p:tgtEl>
                                          <p:spTgt spid="57"/>
                                        </p:tgtEl>
                                      </p:cBhvr>
                                    </p:animEffect>
                                  </p:childTnLst>
                                </p:cTn>
                              </p:par>
                              <p:par>
                                <p:cTn id="61" presetID="16" presetClass="entr" presetSubtype="37"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barn(outVertical)">
                                      <p:cBhvr>
                                        <p:cTn id="63" dur="500"/>
                                        <p:tgtEl>
                                          <p:spTgt spid="89"/>
                                        </p:tgtEl>
                                      </p:cBhvr>
                                    </p:animEffect>
                                  </p:childTnLst>
                                </p:cTn>
                              </p:par>
                              <p:par>
                                <p:cTn id="64" presetID="16" presetClass="entr" presetSubtype="37" fill="hold" nodeType="withEffect">
                                  <p:stCondLst>
                                    <p:cond delay="0"/>
                                  </p:stCondLst>
                                  <p:childTnLst>
                                    <p:set>
                                      <p:cBhvr>
                                        <p:cTn id="65" dur="1" fill="hold">
                                          <p:stCondLst>
                                            <p:cond delay="0"/>
                                          </p:stCondLst>
                                        </p:cTn>
                                        <p:tgtEl>
                                          <p:spTgt spid="85"/>
                                        </p:tgtEl>
                                        <p:attrNameLst>
                                          <p:attrName>style.visibility</p:attrName>
                                        </p:attrNameLst>
                                      </p:cBhvr>
                                      <p:to>
                                        <p:strVal val="visible"/>
                                      </p:to>
                                    </p:set>
                                    <p:animEffect transition="in" filter="barn(outVertical)">
                                      <p:cBhvr>
                                        <p:cTn id="66" dur="500"/>
                                        <p:tgtEl>
                                          <p:spTgt spid="85"/>
                                        </p:tgtEl>
                                      </p:cBhvr>
                                    </p:animEffect>
                                  </p:childTnLst>
                                </p:cTn>
                              </p:par>
                              <p:par>
                                <p:cTn id="67" presetID="16" presetClass="entr" presetSubtype="42"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barn(outHorizontal)">
                                      <p:cBhvr>
                                        <p:cTn id="69" dur="500"/>
                                        <p:tgtEl>
                                          <p:spTgt spid="49"/>
                                        </p:tgtEl>
                                      </p:cBhvr>
                                    </p:animEffect>
                                  </p:childTnLst>
                                </p:cTn>
                              </p:par>
                              <p:par>
                                <p:cTn id="70" presetID="16" presetClass="entr" presetSubtype="37"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arn(outVertical)">
                                      <p:cBhvr>
                                        <p:cTn id="72" dur="500"/>
                                        <p:tgtEl>
                                          <p:spTgt spid="36"/>
                                        </p:tgtEl>
                                      </p:cBhvr>
                                    </p:animEffect>
                                  </p:childTnLst>
                                </p:cTn>
                              </p:par>
                              <p:par>
                                <p:cTn id="73" presetID="16" presetClass="entr" presetSubtype="37"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arn(outVertical)">
                                      <p:cBhvr>
                                        <p:cTn id="75" dur="500"/>
                                        <p:tgtEl>
                                          <p:spTgt spid="28"/>
                                        </p:tgtEl>
                                      </p:cBhvr>
                                    </p:animEffect>
                                  </p:childTnLst>
                                </p:cTn>
                              </p:par>
                              <p:par>
                                <p:cTn id="76" presetID="53" presetClass="entr" presetSubtype="16"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p:cTn id="78" dur="500" fill="hold"/>
                                        <p:tgtEl>
                                          <p:spTgt spid="30"/>
                                        </p:tgtEl>
                                        <p:attrNameLst>
                                          <p:attrName>ppt_w</p:attrName>
                                        </p:attrNameLst>
                                      </p:cBhvr>
                                      <p:tavLst>
                                        <p:tav tm="0">
                                          <p:val>
                                            <p:fltVal val="0"/>
                                          </p:val>
                                        </p:tav>
                                        <p:tav tm="100000">
                                          <p:val>
                                            <p:strVal val="#ppt_w"/>
                                          </p:val>
                                        </p:tav>
                                      </p:tavLst>
                                    </p:anim>
                                    <p:anim calcmode="lin" valueType="num">
                                      <p:cBhvr>
                                        <p:cTn id="79" dur="500" fill="hold"/>
                                        <p:tgtEl>
                                          <p:spTgt spid="30"/>
                                        </p:tgtEl>
                                        <p:attrNameLst>
                                          <p:attrName>ppt_h</p:attrName>
                                        </p:attrNameLst>
                                      </p:cBhvr>
                                      <p:tavLst>
                                        <p:tav tm="0">
                                          <p:val>
                                            <p:fltVal val="0"/>
                                          </p:val>
                                        </p:tav>
                                        <p:tav tm="100000">
                                          <p:val>
                                            <p:strVal val="#ppt_h"/>
                                          </p:val>
                                        </p:tav>
                                      </p:tavLst>
                                    </p:anim>
                                    <p:animEffect transition="in" filter="fade">
                                      <p:cBhvr>
                                        <p:cTn id="80" dur="500"/>
                                        <p:tgtEl>
                                          <p:spTgt spid="30"/>
                                        </p:tgtEl>
                                      </p:cBhvr>
                                    </p:animEffect>
                                  </p:childTnLst>
                                </p:cTn>
                              </p:par>
                              <p:par>
                                <p:cTn id="81" presetID="53" presetClass="entr" presetSubtype="16"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p:cTn id="83" dur="500" fill="hold"/>
                                        <p:tgtEl>
                                          <p:spTgt spid="32"/>
                                        </p:tgtEl>
                                        <p:attrNameLst>
                                          <p:attrName>ppt_w</p:attrName>
                                        </p:attrNameLst>
                                      </p:cBhvr>
                                      <p:tavLst>
                                        <p:tav tm="0">
                                          <p:val>
                                            <p:fltVal val="0"/>
                                          </p:val>
                                        </p:tav>
                                        <p:tav tm="100000">
                                          <p:val>
                                            <p:strVal val="#ppt_w"/>
                                          </p:val>
                                        </p:tav>
                                      </p:tavLst>
                                    </p:anim>
                                    <p:anim calcmode="lin" valueType="num">
                                      <p:cBhvr>
                                        <p:cTn id="84" dur="500" fill="hold"/>
                                        <p:tgtEl>
                                          <p:spTgt spid="32"/>
                                        </p:tgtEl>
                                        <p:attrNameLst>
                                          <p:attrName>ppt_h</p:attrName>
                                        </p:attrNameLst>
                                      </p:cBhvr>
                                      <p:tavLst>
                                        <p:tav tm="0">
                                          <p:val>
                                            <p:fltVal val="0"/>
                                          </p:val>
                                        </p:tav>
                                        <p:tav tm="100000">
                                          <p:val>
                                            <p:strVal val="#ppt_h"/>
                                          </p:val>
                                        </p:tav>
                                      </p:tavLst>
                                    </p:anim>
                                    <p:animEffect transition="in" filter="fade">
                                      <p:cBhvr>
                                        <p:cTn id="85" dur="500"/>
                                        <p:tgtEl>
                                          <p:spTgt spid="32"/>
                                        </p:tgtEl>
                                      </p:cBhvr>
                                    </p:animEffect>
                                  </p:childTnLst>
                                </p:cTn>
                              </p:par>
                              <p:par>
                                <p:cTn id="86" presetID="53" presetClass="entr" presetSubtype="16"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ppt_w</p:attrName>
                                        </p:attrNameLst>
                                      </p:cBhvr>
                                      <p:tavLst>
                                        <p:tav tm="0">
                                          <p:val>
                                            <p:fltVal val="0"/>
                                          </p:val>
                                        </p:tav>
                                        <p:tav tm="100000">
                                          <p:val>
                                            <p:strVal val="#ppt_w"/>
                                          </p:val>
                                        </p:tav>
                                      </p:tavLst>
                                    </p:anim>
                                    <p:anim calcmode="lin" valueType="num">
                                      <p:cBhvr>
                                        <p:cTn id="89" dur="500" fill="hold"/>
                                        <p:tgtEl>
                                          <p:spTgt spid="33"/>
                                        </p:tgtEl>
                                        <p:attrNameLst>
                                          <p:attrName>ppt_h</p:attrName>
                                        </p:attrNameLst>
                                      </p:cBhvr>
                                      <p:tavLst>
                                        <p:tav tm="0">
                                          <p:val>
                                            <p:fltVal val="0"/>
                                          </p:val>
                                        </p:tav>
                                        <p:tav tm="100000">
                                          <p:val>
                                            <p:strVal val="#ppt_h"/>
                                          </p:val>
                                        </p:tav>
                                      </p:tavLst>
                                    </p:anim>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0C7CC3-DA84-402F-86E2-C1A5A403CA69}"/>
              </a:ext>
            </a:extLst>
          </p:cNvPr>
          <p:cNvSpPr>
            <a:spLocks noGrp="1"/>
          </p:cNvSpPr>
          <p:nvPr>
            <p:ph type="body" sz="quarter" idx="17"/>
          </p:nvPr>
        </p:nvSpPr>
        <p:spPr>
          <a:xfrm>
            <a:off x="7287532" y="1804087"/>
            <a:ext cx="3938361" cy="430887"/>
          </a:xfrm>
        </p:spPr>
        <p:txBody>
          <a:bodyPr/>
          <a:lstStyle/>
          <a:p>
            <a:r>
              <a:rPr lang="en-US" b="1" dirty="0">
                <a:latin typeface="Calibri" panose="020F0502020204030204" pitchFamily="34" charset="0"/>
                <a:cs typeface="Calibri" panose="020F0502020204030204" pitchFamily="34" charset="0"/>
              </a:rPr>
              <a:t>Self-Hosted &amp; Kubernetes</a:t>
            </a:r>
            <a:endParaRPr lang="en-AU" b="1"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5D1B6209-0258-490E-9768-7B85ABE040C7}"/>
              </a:ext>
            </a:extLst>
          </p:cNvPr>
          <p:cNvSpPr>
            <a:spLocks noGrp="1"/>
          </p:cNvSpPr>
          <p:nvPr>
            <p:ph sz="quarter" idx="13"/>
          </p:nvPr>
        </p:nvSpPr>
        <p:spPr>
          <a:xfrm>
            <a:off x="573315" y="1624020"/>
            <a:ext cx="5214937" cy="4801314"/>
          </a:xfrm>
        </p:spPr>
        <p:txBody>
          <a:bodyPr/>
          <a:lstStyle/>
          <a:p>
            <a:pPr marL="0" indent="0">
              <a:buNone/>
            </a:pPr>
            <a:r>
              <a:rPr lang="en-US" sz="2400" dirty="0">
                <a:latin typeface="Calibri" panose="020F0502020204030204" pitchFamily="34" charset="0"/>
                <a:cs typeface="Calibri" panose="020F0502020204030204" pitchFamily="34" charset="0"/>
              </a:rPr>
              <a:t>✅ Installation and Setup</a:t>
            </a:r>
          </a:p>
          <a:p>
            <a:pPr marL="0" indent="0">
              <a:buNone/>
            </a:pPr>
            <a:r>
              <a:rPr lang="en-US" sz="2400" dirty="0">
                <a:latin typeface="Calibri" panose="020F0502020204030204" pitchFamily="34" charset="0"/>
                <a:cs typeface="Calibri" panose="020F0502020204030204" pitchFamily="34" charset="0"/>
              </a:rPr>
              <a:t>✅ Service-to-Service Invocation</a:t>
            </a:r>
          </a:p>
          <a:p>
            <a:pPr marL="0" indent="0">
              <a:buNone/>
            </a:pPr>
            <a:r>
              <a:rPr lang="en-US" sz="2400" dirty="0">
                <a:latin typeface="Calibri" panose="020F0502020204030204" pitchFamily="34" charset="0"/>
                <a:cs typeface="Calibri" panose="020F0502020204030204" pitchFamily="34" charset="0"/>
              </a:rPr>
              <a:t>✅ State Management</a:t>
            </a:r>
          </a:p>
          <a:p>
            <a:pPr marL="0" indent="0">
              <a:buNone/>
            </a:pPr>
            <a:r>
              <a:rPr lang="en-US" sz="2400" dirty="0">
                <a:latin typeface="Calibri" panose="020F0502020204030204" pitchFamily="34" charset="0"/>
                <a:cs typeface="Calibri" panose="020F0502020204030204" pitchFamily="34" charset="0"/>
              </a:rPr>
              <a:t>✅ Publish and Subscribe</a:t>
            </a:r>
          </a:p>
          <a:p>
            <a:pPr marL="0" indent="0">
              <a:buNone/>
            </a:pPr>
            <a:r>
              <a:rPr lang="en-US" sz="2400" dirty="0">
                <a:latin typeface="Calibri" panose="020F0502020204030204" pitchFamily="34" charset="0"/>
                <a:cs typeface="Calibri" panose="020F0502020204030204" pitchFamily="34" charset="0"/>
              </a:rPr>
              <a:t>⬜ Resource Bindings and Triggers</a:t>
            </a:r>
          </a:p>
          <a:p>
            <a:pPr marL="0" indent="0">
              <a:buNone/>
            </a:pPr>
            <a:r>
              <a:rPr lang="en-US" sz="2400" dirty="0">
                <a:latin typeface="Calibri" panose="020F0502020204030204" pitchFamily="34" charset="0"/>
                <a:cs typeface="Calibri" panose="020F0502020204030204" pitchFamily="34" charset="0"/>
              </a:rPr>
              <a:t>⬜ Actors</a:t>
            </a:r>
          </a:p>
          <a:p>
            <a:pPr marL="0" indent="0">
              <a:buNone/>
            </a:pPr>
            <a:r>
              <a:rPr lang="en-US" sz="2400" dirty="0">
                <a:latin typeface="Calibri" panose="020F0502020204030204" pitchFamily="34" charset="0"/>
                <a:cs typeface="Calibri" panose="020F0502020204030204" pitchFamily="34" charset="0"/>
              </a:rPr>
              <a:t>⬜ Observability</a:t>
            </a:r>
          </a:p>
          <a:p>
            <a:pPr marL="0" indent="0">
              <a:buNone/>
            </a:pPr>
            <a:r>
              <a:rPr lang="en-US" sz="2400" dirty="0">
                <a:latin typeface="Calibri" panose="020F0502020204030204" pitchFamily="34" charset="0"/>
                <a:cs typeface="Calibri" panose="020F0502020204030204" pitchFamily="34" charset="0"/>
              </a:rPr>
              <a:t>✅ Secrets (Read)</a:t>
            </a:r>
          </a:p>
          <a:p>
            <a:pPr marL="0" indent="0">
              <a:buNone/>
            </a:pPr>
            <a:r>
              <a:rPr lang="en-US" sz="2400" dirty="0">
                <a:latin typeface="Calibri" panose="020F0502020204030204" pitchFamily="34" charset="0"/>
                <a:cs typeface="Calibri" panose="020F0502020204030204" pitchFamily="34" charset="0"/>
              </a:rPr>
              <a:t>✅ Configuration (Read)</a:t>
            </a:r>
          </a:p>
          <a:p>
            <a:pPr marL="0" indent="0">
              <a:buNone/>
            </a:pPr>
            <a:r>
              <a:rPr lang="en-US" sz="2400" dirty="0">
                <a:latin typeface="Calibri" panose="020F0502020204030204" pitchFamily="34" charset="0"/>
                <a:cs typeface="Calibri" panose="020F0502020204030204" pitchFamily="34" charset="0"/>
              </a:rPr>
              <a:t>⬜ Logging to ELK with Fluentd</a:t>
            </a:r>
          </a:p>
          <a:p>
            <a:pPr marL="0" indent="0">
              <a:buNone/>
            </a:pPr>
            <a:r>
              <a:rPr lang="en-US" sz="2400" dirty="0">
                <a:latin typeface="Calibri" panose="020F0502020204030204" pitchFamily="34" charset="0"/>
                <a:cs typeface="Calibri" panose="020F0502020204030204" pitchFamily="34" charset="0"/>
              </a:rPr>
              <a:t>✅ Rate Limiting and OIDC Middleware</a:t>
            </a:r>
            <a:endParaRPr lang="en-AU" dirty="0"/>
          </a:p>
        </p:txBody>
      </p:sp>
      <p:sp>
        <p:nvSpPr>
          <p:cNvPr id="7" name="Title 8">
            <a:extLst>
              <a:ext uri="{FF2B5EF4-FFF2-40B4-BE49-F238E27FC236}">
                <a16:creationId xmlns:a16="http://schemas.microsoft.com/office/drawing/2014/main" id="{E7B8E8F2-C6BD-46DB-98D7-BC21DC8BFE7F}"/>
              </a:ext>
            </a:extLst>
          </p:cNvPr>
          <p:cNvSpPr>
            <a:spLocks noGrp="1"/>
          </p:cNvSpPr>
          <p:nvPr>
            <p:ph type="title"/>
          </p:nvPr>
        </p:nvSpPr>
        <p:spPr>
          <a:xfrm>
            <a:off x="588263" y="285758"/>
            <a:ext cx="11018520" cy="923330"/>
          </a:xfrm>
        </p:spPr>
        <p:txBody>
          <a:bodyPr/>
          <a:lstStyle/>
          <a:p>
            <a:r>
              <a:rPr lang="en-US" b="1" dirty="0">
                <a:latin typeface="Cambria" panose="02040503050406030204" pitchFamily="18" charset="0"/>
                <a:ea typeface="Cambria" panose="02040503050406030204" pitchFamily="18" charset="0"/>
              </a:rPr>
              <a:t>Conclusion</a:t>
            </a:r>
            <a:br>
              <a:rPr lang="en-US" b="1" dirty="0">
                <a:latin typeface="Cambria" panose="02040503050406030204" pitchFamily="18" charset="0"/>
                <a:ea typeface="Cambria" panose="02040503050406030204" pitchFamily="18" charset="0"/>
              </a:rPr>
            </a:br>
            <a:r>
              <a:rPr lang="en-US" sz="2400" b="1" dirty="0">
                <a:solidFill>
                  <a:srgbClr val="202192"/>
                </a:solidFill>
                <a:latin typeface="Cambria" panose="02040503050406030204" pitchFamily="18" charset="0"/>
                <a:ea typeface="Cambria" panose="02040503050406030204" pitchFamily="18" charset="0"/>
              </a:rPr>
              <a:t>What’s covered</a:t>
            </a:r>
            <a:endParaRPr lang="en-US" b="1" dirty="0">
              <a:solidFill>
                <a:srgbClr val="202192"/>
              </a:solidFill>
              <a:latin typeface="Cambria" panose="02040503050406030204" pitchFamily="18" charset="0"/>
              <a:ea typeface="Cambria" panose="02040503050406030204" pitchFamily="18" charset="0"/>
            </a:endParaRPr>
          </a:p>
        </p:txBody>
      </p:sp>
      <p:pic>
        <p:nvPicPr>
          <p:cNvPr id="12" name="Graphic 11">
            <a:extLst>
              <a:ext uri="{FF2B5EF4-FFF2-40B4-BE49-F238E27FC236}">
                <a16:creationId xmlns:a16="http://schemas.microsoft.com/office/drawing/2014/main" id="{F0499D4F-07BD-4CE2-9055-2D11038EE2A6}"/>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9333" t="18330" r="9333" b="18330"/>
          <a:stretch/>
        </p:blipFill>
        <p:spPr>
          <a:xfrm>
            <a:off x="8053560" y="2792205"/>
            <a:ext cx="2135887" cy="1663379"/>
          </a:xfrm>
          <a:prstGeom prst="rect">
            <a:avLst/>
          </a:prstGeom>
        </p:spPr>
      </p:pic>
    </p:spTree>
    <p:extLst>
      <p:ext uri="{BB962C8B-B14F-4D97-AF65-F5344CB8AC3E}">
        <p14:creationId xmlns:p14="http://schemas.microsoft.com/office/powerpoint/2010/main" val="14720940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1378837" y="2979737"/>
            <a:ext cx="1785660" cy="338554"/>
          </a:xfrm>
        </p:spPr>
        <p:txBody>
          <a:bodyPr/>
          <a:lstStyle/>
          <a:p>
            <a:pPr algn="ctr"/>
            <a:r>
              <a:rPr lang="en-US" sz="2200" b="1" spc="0" dirty="0">
                <a:latin typeface="Cambria" panose="02040503050406030204" pitchFamily="18" charset="0"/>
                <a:ea typeface="Cambria" panose="02040503050406030204" pitchFamily="18" charset="0"/>
              </a:rPr>
              <a:t>Thank You!</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1203724" y="775627"/>
            <a:ext cx="2135887" cy="1663379"/>
          </a:xfrm>
          <a:prstGeom prst="rect">
            <a:avLst/>
          </a:prstGeom>
        </p:spPr>
      </p:pic>
      <p:sp>
        <p:nvSpPr>
          <p:cNvPr id="12" name="Rectangle 11">
            <a:extLst>
              <a:ext uri="{FF2B5EF4-FFF2-40B4-BE49-F238E27FC236}">
                <a16:creationId xmlns:a16="http://schemas.microsoft.com/office/drawing/2014/main" id="{7C90CBEE-9EDF-4CA7-B185-8B2717F232A2}"/>
              </a:ext>
            </a:extLst>
          </p:cNvPr>
          <p:cNvSpPr/>
          <p:nvPr/>
        </p:nvSpPr>
        <p:spPr bwMode="auto">
          <a:xfrm>
            <a:off x="4813299"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717ECFB9-3165-46AD-88C5-CD61CED712AB}"/>
              </a:ext>
            </a:extLst>
          </p:cNvPr>
          <p:cNvSpPr txBox="1"/>
          <p:nvPr/>
        </p:nvSpPr>
        <p:spPr>
          <a:xfrm>
            <a:off x="7438292" y="5835700"/>
            <a:ext cx="4440117" cy="923330"/>
          </a:xfrm>
          <a:prstGeom prst="rect">
            <a:avLst/>
          </a:prstGeom>
          <a:noFill/>
        </p:spPr>
        <p:txBody>
          <a:bodyPr wrap="square">
            <a:spAutoFit/>
          </a:bodyPr>
          <a:lstStyle/>
          <a:p>
            <a:pPr algn="r" rtl="0">
              <a:spcBef>
                <a:spcPts val="0"/>
              </a:spcBef>
              <a:spcAft>
                <a:spcPts val="0"/>
              </a:spcAft>
            </a:pPr>
            <a:r>
              <a:rPr lang="en-AU" b="1" dirty="0">
                <a:solidFill>
                  <a:srgbClr val="37474F"/>
                </a:solidFill>
                <a:effectLst/>
                <a:latin typeface="Oswald" panose="00000500000000000000" pitchFamily="2" charset="0"/>
              </a:rPr>
              <a:t>Jasim Schluter</a:t>
            </a:r>
          </a:p>
          <a:p>
            <a:pPr algn="r" rtl="0">
              <a:spcBef>
                <a:spcPts val="0"/>
              </a:spcBef>
              <a:spcAft>
                <a:spcPts val="0"/>
              </a:spcAft>
            </a:pPr>
            <a:r>
              <a:rPr lang="en-AU" sz="1600" b="0" i="0" u="none" strike="noStrike" dirty="0">
                <a:solidFill>
                  <a:srgbClr val="37474F"/>
                </a:solidFill>
                <a:effectLst/>
                <a:latin typeface="Oswald" panose="00000500000000000000" pitchFamily="2" charset="0"/>
              </a:rPr>
              <a:t>github.com/acoderlife</a:t>
            </a:r>
            <a:r>
              <a:rPr lang="en-AU" sz="1800" b="0" i="0" u="none" strike="noStrike" dirty="0">
                <a:solidFill>
                  <a:srgbClr val="37474F"/>
                </a:solidFill>
                <a:effectLst/>
                <a:latin typeface="Oswald" panose="00000500000000000000" pitchFamily="2" charset="0"/>
              </a:rPr>
              <a:t>    </a:t>
            </a:r>
            <a:r>
              <a:rPr lang="en-AU" sz="1000" b="0" i="0" u="none" strike="noStrike" dirty="0">
                <a:solidFill>
                  <a:srgbClr val="37474F"/>
                </a:solidFill>
                <a:effectLst/>
                <a:latin typeface="Oswald" panose="00000500000000000000" pitchFamily="2" charset="0"/>
              </a:rPr>
              <a:t>.</a:t>
            </a:r>
            <a:endParaRPr lang="en-AU" sz="1800" b="0" i="0" u="none" strike="noStrike" dirty="0">
              <a:solidFill>
                <a:srgbClr val="37474F"/>
              </a:solidFill>
              <a:effectLst/>
              <a:latin typeface="Oswald" panose="00000500000000000000" pitchFamily="2" charset="0"/>
            </a:endParaRPr>
          </a:p>
          <a:p>
            <a:pPr algn="r" rtl="0">
              <a:spcBef>
                <a:spcPts val="0"/>
              </a:spcBef>
              <a:spcAft>
                <a:spcPts val="0"/>
              </a:spcAft>
            </a:pPr>
            <a:r>
              <a:rPr lang="en-AU" sz="1600" b="0" i="0" u="none" strike="noStrike" dirty="0">
                <a:solidFill>
                  <a:srgbClr val="37474F"/>
                </a:solidFill>
                <a:effectLst/>
                <a:latin typeface="Oswald" panose="00000500000000000000" pitchFamily="2" charset="0"/>
              </a:rPr>
              <a:t>linkedin.com/in/</a:t>
            </a:r>
            <a:r>
              <a:rPr lang="en-AU" sz="1600" b="0" i="0" u="none" strike="noStrike" dirty="0" err="1">
                <a:solidFill>
                  <a:srgbClr val="37474F"/>
                </a:solidFill>
                <a:effectLst/>
                <a:latin typeface="Oswald" panose="00000500000000000000" pitchFamily="2" charset="0"/>
              </a:rPr>
              <a:t>jasimsch</a:t>
            </a:r>
            <a:r>
              <a:rPr lang="en-AU" sz="1800" b="0" i="0" u="none" strike="noStrike" dirty="0">
                <a:solidFill>
                  <a:srgbClr val="37474F"/>
                </a:solidFill>
                <a:effectLst/>
                <a:latin typeface="Oswald" panose="00000500000000000000" pitchFamily="2" charset="0"/>
              </a:rPr>
              <a:t>    .</a:t>
            </a:r>
            <a:endParaRPr lang="en-AU" dirty="0">
              <a:effectLst/>
            </a:endParaRPr>
          </a:p>
        </p:txBody>
      </p:sp>
      <p:pic>
        <p:nvPicPr>
          <p:cNvPr id="1028" name="Picture 4">
            <a:extLst>
              <a:ext uri="{FF2B5EF4-FFF2-40B4-BE49-F238E27FC236}">
                <a16:creationId xmlns:a16="http://schemas.microsoft.com/office/drawing/2014/main" id="{206DEE5C-5216-4E03-9C2E-15DAC9D10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4460" y="6203928"/>
            <a:ext cx="191490" cy="1914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593BC16-DEB8-4E7E-B6A4-80564F6DE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1466" y="6478748"/>
            <a:ext cx="183164" cy="191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94F4466E-2594-4406-B636-3421F7BCD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2664" y="6201620"/>
            <a:ext cx="191490" cy="191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11A915A8-19A6-4626-AAD9-BC2117385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1368" y="6470281"/>
            <a:ext cx="183164" cy="1914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3B8CD42-691F-4332-A8AD-FB8BE611871C}"/>
              </a:ext>
            </a:extLst>
          </p:cNvPr>
          <p:cNvSpPr txBox="1"/>
          <p:nvPr/>
        </p:nvSpPr>
        <p:spPr>
          <a:xfrm>
            <a:off x="6586980" y="2733516"/>
            <a:ext cx="3831339" cy="1196610"/>
          </a:xfrm>
          <a:prstGeom prst="rect">
            <a:avLst/>
          </a:prstGeom>
          <a:noFill/>
        </p:spPr>
        <p:txBody>
          <a:bodyPr wrap="square" lIns="0" tIns="0" rIns="0" bIns="0">
            <a:spAutoFit/>
          </a:bodyPr>
          <a:lstStyle/>
          <a:p>
            <a:pPr marL="0" indent="0" algn="ctr">
              <a:lnSpc>
                <a:spcPct val="150000"/>
              </a:lnSpc>
              <a:buNone/>
            </a:pPr>
            <a:r>
              <a:rPr lang="en-US" sz="1800" u="sng" dirty="0">
                <a:latin typeface="Oswald" panose="00000500000000000000" pitchFamily="2" charset="0"/>
              </a:rPr>
              <a:t>Resources</a:t>
            </a:r>
          </a:p>
          <a:p>
            <a:pPr marL="0" indent="0" algn="ctr">
              <a:lnSpc>
                <a:spcPct val="150000"/>
              </a:lnSpc>
              <a:buNone/>
            </a:pPr>
            <a:r>
              <a:rPr lang="en-US" sz="1800" dirty="0">
                <a:latin typeface="Oswald" panose="00000500000000000000" pitchFamily="2" charset="0"/>
              </a:rPr>
              <a:t>go.paramg.com/</a:t>
            </a:r>
            <a:r>
              <a:rPr lang="en-US" sz="1800" dirty="0" err="1">
                <a:latin typeface="Oswald" panose="00000500000000000000" pitchFamily="2" charset="0"/>
              </a:rPr>
              <a:t>dapr</a:t>
            </a:r>
            <a:r>
              <a:rPr lang="en-US" sz="1800" dirty="0">
                <a:latin typeface="Oswald" panose="00000500000000000000" pitchFamily="2" charset="0"/>
              </a:rPr>
              <a:t>/article</a:t>
            </a:r>
          </a:p>
          <a:p>
            <a:pPr algn="ctr">
              <a:lnSpc>
                <a:spcPct val="150000"/>
              </a:lnSpc>
            </a:pPr>
            <a:r>
              <a:rPr lang="en-US" sz="1800" dirty="0">
                <a:latin typeface="Oswald" panose="00000500000000000000" pitchFamily="2" charset="0"/>
              </a:rPr>
              <a:t>go.paramg.com/</a:t>
            </a:r>
            <a:r>
              <a:rPr lang="en-US" sz="1800" dirty="0" err="1">
                <a:latin typeface="Oswald" panose="00000500000000000000" pitchFamily="2" charset="0"/>
              </a:rPr>
              <a:t>dapr</a:t>
            </a:r>
            <a:r>
              <a:rPr lang="en-US" sz="1800" dirty="0">
                <a:latin typeface="Oswald" panose="00000500000000000000" pitchFamily="2" charset="0"/>
              </a:rPr>
              <a:t>/prototype</a:t>
            </a:r>
          </a:p>
        </p:txBody>
      </p:sp>
      <p:sp>
        <p:nvSpPr>
          <p:cNvPr id="18" name="TextBox 17">
            <a:extLst>
              <a:ext uri="{FF2B5EF4-FFF2-40B4-BE49-F238E27FC236}">
                <a16:creationId xmlns:a16="http://schemas.microsoft.com/office/drawing/2014/main" id="{1DBD9268-B432-44EF-BACE-64464E071BD1}"/>
              </a:ext>
            </a:extLst>
          </p:cNvPr>
          <p:cNvSpPr txBox="1"/>
          <p:nvPr/>
        </p:nvSpPr>
        <p:spPr>
          <a:xfrm>
            <a:off x="5140236" y="5835700"/>
            <a:ext cx="2893485" cy="954107"/>
          </a:xfrm>
          <a:prstGeom prst="rect">
            <a:avLst/>
          </a:prstGeom>
          <a:noFill/>
        </p:spPr>
        <p:txBody>
          <a:bodyPr wrap="square">
            <a:spAutoFit/>
          </a:bodyPr>
          <a:lstStyle/>
          <a:p>
            <a:pPr rtl="0">
              <a:spcBef>
                <a:spcPts val="0"/>
              </a:spcBef>
              <a:spcAft>
                <a:spcPts val="0"/>
              </a:spcAft>
            </a:pPr>
            <a:r>
              <a:rPr lang="en-AU" sz="1800" b="1" i="0" u="none" strike="noStrike" dirty="0">
                <a:solidFill>
                  <a:srgbClr val="37474F"/>
                </a:solidFill>
                <a:effectLst/>
                <a:latin typeface="Oswald" panose="00000500000000000000" pitchFamily="2" charset="0"/>
              </a:rPr>
              <a:t>Param Gunasekaran</a:t>
            </a:r>
          </a:p>
          <a:p>
            <a:pPr rtl="0">
              <a:spcBef>
                <a:spcPts val="0"/>
              </a:spcBef>
              <a:spcAft>
                <a:spcPts val="0"/>
              </a:spcAft>
            </a:pPr>
            <a:r>
              <a:rPr lang="en-AU" sz="1800" b="0" i="0" u="none" strike="noStrike" dirty="0">
                <a:solidFill>
                  <a:srgbClr val="37474F"/>
                </a:solidFill>
                <a:effectLst/>
                <a:latin typeface="Oswald" panose="00000500000000000000" pitchFamily="2" charset="0"/>
              </a:rPr>
              <a:t>     </a:t>
            </a:r>
            <a:r>
              <a:rPr lang="en-AU" sz="1600" b="0" i="0" u="none" strike="noStrike" dirty="0">
                <a:solidFill>
                  <a:srgbClr val="37474F"/>
                </a:solidFill>
                <a:effectLst/>
                <a:latin typeface="Oswald" panose="00000500000000000000" pitchFamily="2" charset="0"/>
              </a:rPr>
              <a:t>github.com/parameshg</a:t>
            </a:r>
            <a:endParaRPr lang="en-AU" dirty="0">
              <a:effectLst/>
            </a:endParaRPr>
          </a:p>
          <a:p>
            <a:pPr rtl="0">
              <a:spcBef>
                <a:spcPts val="0"/>
              </a:spcBef>
              <a:spcAft>
                <a:spcPts val="0"/>
              </a:spcAft>
            </a:pPr>
            <a:r>
              <a:rPr lang="en-AU" sz="1800" b="0" i="0" u="none" strike="noStrike" dirty="0">
                <a:solidFill>
                  <a:srgbClr val="37474F"/>
                </a:solidFill>
                <a:effectLst/>
                <a:latin typeface="Oswald" panose="00000500000000000000" pitchFamily="2" charset="0"/>
              </a:rPr>
              <a:t>     </a:t>
            </a:r>
            <a:r>
              <a:rPr lang="en-AU" sz="1600" b="0" i="0" u="none" strike="noStrike" dirty="0">
                <a:solidFill>
                  <a:srgbClr val="37474F"/>
                </a:solidFill>
                <a:effectLst/>
                <a:latin typeface="Oswald" panose="00000500000000000000" pitchFamily="2" charset="0"/>
              </a:rPr>
              <a:t>linkedin.com/in/parameshg</a:t>
            </a:r>
            <a:endParaRPr lang="en-AU" sz="1800" b="0" i="0" u="none" strike="noStrike" dirty="0">
              <a:solidFill>
                <a:srgbClr val="37474F"/>
              </a:solidFill>
              <a:effectLst/>
              <a:latin typeface="Oswald" panose="00000500000000000000" pitchFamily="2" charset="0"/>
            </a:endParaRPr>
          </a:p>
        </p:txBody>
      </p:sp>
      <p:sp>
        <p:nvSpPr>
          <p:cNvPr id="11" name="TextBox 10">
            <a:extLst>
              <a:ext uri="{FF2B5EF4-FFF2-40B4-BE49-F238E27FC236}">
                <a16:creationId xmlns:a16="http://schemas.microsoft.com/office/drawing/2014/main" id="{56184153-EBB6-4F17-98D5-5315E0B0ED39}"/>
              </a:ext>
            </a:extLst>
          </p:cNvPr>
          <p:cNvSpPr txBox="1"/>
          <p:nvPr/>
        </p:nvSpPr>
        <p:spPr>
          <a:xfrm>
            <a:off x="7983491" y="1422650"/>
            <a:ext cx="1038315" cy="369332"/>
          </a:xfrm>
          <a:prstGeom prst="rect">
            <a:avLst/>
          </a:prstGeom>
          <a:noFill/>
        </p:spPr>
        <p:txBody>
          <a:bodyPr wrap="square">
            <a:spAutoFit/>
          </a:bodyPr>
          <a:lstStyle/>
          <a:p>
            <a:pPr marL="0" indent="0" algn="ctr">
              <a:buNone/>
            </a:pPr>
            <a:r>
              <a:rPr lang="en-US" sz="1800" dirty="0">
                <a:solidFill>
                  <a:schemeClr val="accent1"/>
                </a:solidFill>
                <a:latin typeface="+mj-lt"/>
              </a:rPr>
              <a:t>dapr.io</a:t>
            </a:r>
          </a:p>
        </p:txBody>
      </p:sp>
      <p:sp>
        <p:nvSpPr>
          <p:cNvPr id="21" name="TextBox 20">
            <a:extLst>
              <a:ext uri="{FF2B5EF4-FFF2-40B4-BE49-F238E27FC236}">
                <a16:creationId xmlns:a16="http://schemas.microsoft.com/office/drawing/2014/main" id="{EA1588FF-991A-4CB1-BBE0-C939994C9A54}"/>
              </a:ext>
            </a:extLst>
          </p:cNvPr>
          <p:cNvSpPr txBox="1"/>
          <p:nvPr/>
        </p:nvSpPr>
        <p:spPr>
          <a:xfrm>
            <a:off x="-1" y="6006973"/>
            <a:ext cx="4710725" cy="646331"/>
          </a:xfrm>
          <a:prstGeom prst="rect">
            <a:avLst/>
          </a:prstGeom>
          <a:noFill/>
        </p:spPr>
        <p:txBody>
          <a:bodyPr wrap="square">
            <a:spAutoFit/>
          </a:bodyPr>
          <a:lstStyle/>
          <a:p>
            <a:pPr algn="ctr" rtl="0">
              <a:spcBef>
                <a:spcPts val="0"/>
              </a:spcBef>
              <a:spcAft>
                <a:spcPts val="0"/>
              </a:spcAft>
            </a:pPr>
            <a:r>
              <a:rPr lang="en-US" sz="1800" b="1" i="0" u="none" strike="noStrike" dirty="0">
                <a:solidFill>
                  <a:srgbClr val="37474F"/>
                </a:solidFill>
                <a:effectLst/>
                <a:latin typeface="Oswald" panose="00000500000000000000" pitchFamily="2" charset="0"/>
              </a:rPr>
              <a:t>Submit Your Feedback</a:t>
            </a:r>
            <a:endParaRPr lang="en-US" dirty="0">
              <a:effectLst/>
            </a:endParaRPr>
          </a:p>
          <a:p>
            <a:pPr algn="ctr" rtl="0">
              <a:spcBef>
                <a:spcPts val="0"/>
              </a:spcBef>
              <a:spcAft>
                <a:spcPts val="0"/>
              </a:spcAft>
            </a:pPr>
            <a:r>
              <a:rPr lang="en-US" sz="1800" i="0" u="none" strike="noStrike" dirty="0">
                <a:solidFill>
                  <a:srgbClr val="37474F"/>
                </a:solidFill>
                <a:effectLst/>
                <a:latin typeface="Oswald" panose="00000500000000000000" pitchFamily="2" charset="0"/>
              </a:rPr>
              <a:t>go.paramg.com/</a:t>
            </a:r>
            <a:r>
              <a:rPr lang="en-US" sz="1800" i="0" u="none" strike="noStrike" dirty="0" err="1">
                <a:solidFill>
                  <a:srgbClr val="37474F"/>
                </a:solidFill>
                <a:effectLst/>
                <a:latin typeface="Oswald" panose="00000500000000000000" pitchFamily="2" charset="0"/>
              </a:rPr>
              <a:t>dapr</a:t>
            </a:r>
            <a:r>
              <a:rPr lang="en-US" sz="1800" i="0" u="none" strike="noStrike" dirty="0">
                <a:solidFill>
                  <a:srgbClr val="37474F"/>
                </a:solidFill>
                <a:effectLst/>
                <a:latin typeface="Oswald" panose="00000500000000000000" pitchFamily="2" charset="0"/>
              </a:rPr>
              <a:t>/feedback</a:t>
            </a:r>
            <a:endParaRPr lang="en-US" dirty="0">
              <a:effectLst/>
            </a:endParaRPr>
          </a:p>
        </p:txBody>
      </p:sp>
      <p:pic>
        <p:nvPicPr>
          <p:cNvPr id="3" name="Picture 2">
            <a:extLst>
              <a:ext uri="{FF2B5EF4-FFF2-40B4-BE49-F238E27FC236}">
                <a16:creationId xmlns:a16="http://schemas.microsoft.com/office/drawing/2014/main" id="{002784DE-AEB7-4598-8F76-D65D8F9765B6}"/>
              </a:ext>
            </a:extLst>
          </p:cNvPr>
          <p:cNvPicPr>
            <a:picLocks noChangeAspect="1"/>
          </p:cNvPicPr>
          <p:nvPr/>
        </p:nvPicPr>
        <p:blipFill>
          <a:blip r:embed="rId7"/>
          <a:stretch>
            <a:fillRect/>
          </a:stretch>
        </p:blipFill>
        <p:spPr>
          <a:xfrm>
            <a:off x="1893313" y="4745888"/>
            <a:ext cx="988680" cy="1220993"/>
          </a:xfrm>
          <a:prstGeom prst="rect">
            <a:avLst/>
          </a:prstGeom>
        </p:spPr>
      </p:pic>
    </p:spTree>
    <p:extLst>
      <p:ext uri="{BB962C8B-B14F-4D97-AF65-F5344CB8AC3E}">
        <p14:creationId xmlns:p14="http://schemas.microsoft.com/office/powerpoint/2010/main" val="5225325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263" y="2979738"/>
            <a:ext cx="4163125" cy="861774"/>
          </a:xfrm>
        </p:spPr>
        <p:txBody>
          <a:bodyPr/>
          <a:lstStyle/>
          <a:p>
            <a:r>
              <a:rPr lang="en-US" b="1" dirty="0">
                <a:latin typeface="Cambria" panose="02040503050406030204" pitchFamily="18" charset="0"/>
                <a:ea typeface="Cambria" panose="02040503050406030204" pitchFamily="18" charset="0"/>
              </a:rPr>
              <a:t>Distributed Application Runtime</a:t>
            </a:r>
          </a:p>
        </p:txBody>
      </p:sp>
      <p:pic>
        <p:nvPicPr>
          <p:cNvPr id="8" name="Graphic 7">
            <a:extLst>
              <a:ext uri="{FF2B5EF4-FFF2-40B4-BE49-F238E27FC236}">
                <a16:creationId xmlns:a16="http://schemas.microsoft.com/office/drawing/2014/main" id="{D304C168-BCED-4BD3-8DE1-8BBBC35E0A3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1155778" y="984505"/>
            <a:ext cx="2135887" cy="1663379"/>
          </a:xfrm>
          <a:prstGeom prst="rect">
            <a:avLst/>
          </a:prstGeom>
        </p:spPr>
      </p:pic>
      <p:sp>
        <p:nvSpPr>
          <p:cNvPr id="10" name="TextBox 9">
            <a:extLst>
              <a:ext uri="{FF2B5EF4-FFF2-40B4-BE49-F238E27FC236}">
                <a16:creationId xmlns:a16="http://schemas.microsoft.com/office/drawing/2014/main" id="{A3B8CD42-691F-4332-A8AD-FB8BE611871C}"/>
              </a:ext>
            </a:extLst>
          </p:cNvPr>
          <p:cNvSpPr txBox="1"/>
          <p:nvPr/>
        </p:nvSpPr>
        <p:spPr>
          <a:xfrm>
            <a:off x="588261" y="4173366"/>
            <a:ext cx="3831339" cy="830997"/>
          </a:xfrm>
          <a:prstGeom prst="rect">
            <a:avLst/>
          </a:prstGeom>
          <a:noFill/>
        </p:spPr>
        <p:txBody>
          <a:bodyPr wrap="square" lIns="0" tIns="0" rIns="0" bIns="0">
            <a:spAutoFit/>
          </a:bodyPr>
          <a:lstStyle/>
          <a:p>
            <a:pPr marL="0" indent="0">
              <a:buNone/>
            </a:pPr>
            <a:r>
              <a:rPr lang="en-US" sz="1800" dirty="0">
                <a:latin typeface="Cambria" panose="02040503050406030204" pitchFamily="18" charset="0"/>
                <a:ea typeface="Cambria" panose="02040503050406030204" pitchFamily="18" charset="0"/>
              </a:rPr>
              <a:t>Portable, event-driven, runtime for building distributed applications across cloud and edge</a:t>
            </a:r>
          </a:p>
        </p:txBody>
      </p:sp>
      <p:sp>
        <p:nvSpPr>
          <p:cNvPr id="11" name="TextBox 10">
            <a:extLst>
              <a:ext uri="{FF2B5EF4-FFF2-40B4-BE49-F238E27FC236}">
                <a16:creationId xmlns:a16="http://schemas.microsoft.com/office/drawing/2014/main" id="{56184153-EBB6-4F17-98D5-5315E0B0ED39}"/>
              </a:ext>
            </a:extLst>
          </p:cNvPr>
          <p:cNvSpPr txBox="1"/>
          <p:nvPr/>
        </p:nvSpPr>
        <p:spPr>
          <a:xfrm>
            <a:off x="526717" y="5435195"/>
            <a:ext cx="1258123" cy="369332"/>
          </a:xfrm>
          <a:prstGeom prst="rect">
            <a:avLst/>
          </a:prstGeom>
          <a:noFill/>
        </p:spPr>
        <p:txBody>
          <a:bodyPr wrap="square">
            <a:spAutoFit/>
          </a:bodyPr>
          <a:lstStyle/>
          <a:p>
            <a:pPr marL="0" indent="0">
              <a:buNone/>
            </a:pPr>
            <a:r>
              <a:rPr lang="en-US" sz="1800" dirty="0">
                <a:solidFill>
                  <a:schemeClr val="accent1"/>
                </a:solidFill>
                <a:latin typeface="+mj-lt"/>
              </a:rPr>
              <a:t>dapr.io</a:t>
            </a:r>
          </a:p>
        </p:txBody>
      </p:sp>
      <p:sp>
        <p:nvSpPr>
          <p:cNvPr id="12" name="Rectangle 11">
            <a:extLst>
              <a:ext uri="{FF2B5EF4-FFF2-40B4-BE49-F238E27FC236}">
                <a16:creationId xmlns:a16="http://schemas.microsoft.com/office/drawing/2014/main" id="{7C90CBEE-9EDF-4CA7-B185-8B2717F232A2}"/>
              </a:ext>
            </a:extLst>
          </p:cNvPr>
          <p:cNvSpPr/>
          <p:nvPr/>
        </p:nvSpPr>
        <p:spPr bwMode="auto">
          <a:xfrm>
            <a:off x="4813300" y="0"/>
            <a:ext cx="7378700" cy="6858000"/>
          </a:xfrm>
          <a:prstGeom prst="rect">
            <a:avLst/>
          </a:prstGeom>
          <a:solidFill>
            <a:srgbClr val="DDE7F4"/>
          </a:solidFill>
          <a:ln>
            <a:noFill/>
            <a:headEnd type="none" w="med" len="med"/>
            <a:tailEnd type="none" w="med" len="med"/>
          </a:ln>
          <a:effectLst>
            <a:outerShdw blurRad="139700" dist="63500" dir="10800000" algn="r" rotWithShape="0">
              <a:prstClr val="black">
                <a:alpha val="3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C5AC06EE-B534-4E1C-8F16-4D920DAC38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26" t="-8" r="-84"/>
          <a:stretch/>
        </p:blipFill>
        <p:spPr>
          <a:xfrm>
            <a:off x="5054600" y="992105"/>
            <a:ext cx="6838323" cy="4873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7635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364C87-3766-42B2-BF92-F8EB942F72DB}"/>
              </a:ext>
            </a:extLst>
          </p:cNvPr>
          <p:cNvSpPr>
            <a:spLocks noGrp="1"/>
          </p:cNvSpPr>
          <p:nvPr>
            <p:ph type="title"/>
          </p:nvPr>
        </p:nvSpPr>
        <p:spPr/>
        <p:txBody>
          <a:bodyPr anchor="ctr" anchorCtr="0"/>
          <a:lstStyle/>
          <a:p>
            <a:pPr algn="ctr"/>
            <a:r>
              <a:rPr lang="en-US" b="1" dirty="0">
                <a:solidFill>
                  <a:schemeClr val="tx1"/>
                </a:solidFill>
                <a:latin typeface="Cambria" panose="02040503050406030204" pitchFamily="18" charset="0"/>
                <a:ea typeface="Cambria" panose="02040503050406030204" pitchFamily="18" charset="0"/>
              </a:rPr>
              <a:t>Dapr Goals</a:t>
            </a:r>
          </a:p>
        </p:txBody>
      </p:sp>
      <p:grpSp>
        <p:nvGrpSpPr>
          <p:cNvPr id="146" name="Group 145">
            <a:extLst>
              <a:ext uri="{FF2B5EF4-FFF2-40B4-BE49-F238E27FC236}">
                <a16:creationId xmlns:a16="http://schemas.microsoft.com/office/drawing/2014/main" id="{DF61D8A1-7A14-4268-BE74-BB5B05174333}"/>
              </a:ext>
            </a:extLst>
          </p:cNvPr>
          <p:cNvGrpSpPr/>
          <p:nvPr/>
        </p:nvGrpSpPr>
        <p:grpSpPr>
          <a:xfrm>
            <a:off x="1398429" y="3062722"/>
            <a:ext cx="4002294" cy="305045"/>
            <a:chOff x="6063441" y="2469578"/>
            <a:chExt cx="4002294" cy="305045"/>
          </a:xfrm>
        </p:grpSpPr>
        <p:sp>
          <p:nvSpPr>
            <p:cNvPr id="10" name="TextBox 9">
              <a:extLst>
                <a:ext uri="{FF2B5EF4-FFF2-40B4-BE49-F238E27FC236}">
                  <a16:creationId xmlns:a16="http://schemas.microsoft.com/office/drawing/2014/main" id="{4B335EE6-91A6-4469-9574-DC745CEDA1CE}"/>
                </a:ext>
              </a:extLst>
            </p:cNvPr>
            <p:cNvSpPr txBox="1"/>
            <p:nvPr/>
          </p:nvSpPr>
          <p:spPr>
            <a:xfrm>
              <a:off x="6770346" y="2478497"/>
              <a:ext cx="3295389"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Consistent, portable, open APIs</a:t>
              </a:r>
            </a:p>
          </p:txBody>
        </p:sp>
        <p:grpSp>
          <p:nvGrpSpPr>
            <p:cNvPr id="27" name="Group 26">
              <a:extLst>
                <a:ext uri="{FF2B5EF4-FFF2-40B4-BE49-F238E27FC236}">
                  <a16:creationId xmlns:a16="http://schemas.microsoft.com/office/drawing/2014/main" id="{33D2912E-911E-4304-9F32-1A03389FCC01}"/>
                </a:ext>
              </a:extLst>
            </p:cNvPr>
            <p:cNvGrpSpPr/>
            <p:nvPr/>
          </p:nvGrpSpPr>
          <p:grpSpPr>
            <a:xfrm>
              <a:off x="6063441" y="2469578"/>
              <a:ext cx="398464" cy="305045"/>
              <a:chOff x="6005409" y="2566425"/>
              <a:chExt cx="463550" cy="279090"/>
            </a:xfrm>
          </p:grpSpPr>
          <p:sp>
            <p:nvSpPr>
              <p:cNvPr id="25" name="Freeform 149">
                <a:extLst>
                  <a:ext uri="{FF2B5EF4-FFF2-40B4-BE49-F238E27FC236}">
                    <a16:creationId xmlns:a16="http://schemas.microsoft.com/office/drawing/2014/main" id="{9A933343-981D-45D0-B00F-49C9204428EC}"/>
                  </a:ext>
                </a:extLst>
              </p:cNvPr>
              <p:cNvSpPr>
                <a:spLocks/>
              </p:cNvSpPr>
              <p:nvPr/>
            </p:nvSpPr>
            <p:spPr bwMode="auto">
              <a:xfrm rot="10800000">
                <a:off x="6005409" y="2566425"/>
                <a:ext cx="463550" cy="123825"/>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26" name="Freeform 150">
                <a:extLst>
                  <a:ext uri="{FF2B5EF4-FFF2-40B4-BE49-F238E27FC236}">
                    <a16:creationId xmlns:a16="http://schemas.microsoft.com/office/drawing/2014/main" id="{172B5948-F151-44E2-947A-FA8E2116413E}"/>
                  </a:ext>
                </a:extLst>
              </p:cNvPr>
              <p:cNvSpPr>
                <a:spLocks/>
              </p:cNvSpPr>
              <p:nvPr/>
            </p:nvSpPr>
            <p:spPr bwMode="auto">
              <a:xfrm>
                <a:off x="6005409" y="2721690"/>
                <a:ext cx="463550" cy="123825"/>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grpSp>
      </p:grpSp>
      <p:grpSp>
        <p:nvGrpSpPr>
          <p:cNvPr id="145" name="Group 144">
            <a:extLst>
              <a:ext uri="{FF2B5EF4-FFF2-40B4-BE49-F238E27FC236}">
                <a16:creationId xmlns:a16="http://schemas.microsoft.com/office/drawing/2014/main" id="{7224598C-FA2E-45D8-BBB1-280D377D1296}"/>
              </a:ext>
            </a:extLst>
          </p:cNvPr>
          <p:cNvGrpSpPr/>
          <p:nvPr/>
        </p:nvGrpSpPr>
        <p:grpSpPr>
          <a:xfrm>
            <a:off x="6985009" y="2028933"/>
            <a:ext cx="3573576" cy="376309"/>
            <a:chOff x="6074519" y="1580022"/>
            <a:chExt cx="3573576" cy="376309"/>
          </a:xfrm>
        </p:grpSpPr>
        <p:sp>
          <p:nvSpPr>
            <p:cNvPr id="7" name="TextBox 6">
              <a:extLst>
                <a:ext uri="{FF2B5EF4-FFF2-40B4-BE49-F238E27FC236}">
                  <a16:creationId xmlns:a16="http://schemas.microsoft.com/office/drawing/2014/main" id="{6416C2E3-76E9-413C-AB21-BF0FF92C44CB}"/>
                </a:ext>
              </a:extLst>
            </p:cNvPr>
            <p:cNvSpPr txBox="1"/>
            <p:nvPr/>
          </p:nvSpPr>
          <p:spPr>
            <a:xfrm>
              <a:off x="6718895" y="1626559"/>
              <a:ext cx="2929200"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Any language or framework</a:t>
              </a:r>
            </a:p>
          </p:txBody>
        </p:sp>
        <p:grpSp>
          <p:nvGrpSpPr>
            <p:cNvPr id="35" name="trial" descr="trial, testing, development">
              <a:extLst>
                <a:ext uri="{FF2B5EF4-FFF2-40B4-BE49-F238E27FC236}">
                  <a16:creationId xmlns:a16="http://schemas.microsoft.com/office/drawing/2014/main" id="{2ADCE0D0-2393-41E6-A1CE-7B87378E1E43}"/>
                </a:ext>
              </a:extLst>
            </p:cNvPr>
            <p:cNvGrpSpPr/>
            <p:nvPr/>
          </p:nvGrpSpPr>
          <p:grpSpPr>
            <a:xfrm>
              <a:off x="6074519" y="1580022"/>
              <a:ext cx="376309" cy="376309"/>
              <a:chOff x="11040257" y="4789957"/>
              <a:chExt cx="420624" cy="420624"/>
            </a:xfrm>
          </p:grpSpPr>
          <p:sp>
            <p:nvSpPr>
              <p:cNvPr id="36" name="Freeform: Shape 35">
                <a:extLst>
                  <a:ext uri="{FF2B5EF4-FFF2-40B4-BE49-F238E27FC236}">
                    <a16:creationId xmlns:a16="http://schemas.microsoft.com/office/drawing/2014/main" id="{0CEDEA59-A4A1-4CB8-B727-87D772D2DBE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202192"/>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7" name="Freeform: Shape 36">
                <a:extLst>
                  <a:ext uri="{FF2B5EF4-FFF2-40B4-BE49-F238E27FC236}">
                    <a16:creationId xmlns:a16="http://schemas.microsoft.com/office/drawing/2014/main" id="{CE26814A-A6B1-4A09-91A9-01C08961B53B}"/>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74CDF3"/>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8" name="Freeform: Shape 37">
                <a:extLst>
                  <a:ext uri="{FF2B5EF4-FFF2-40B4-BE49-F238E27FC236}">
                    <a16:creationId xmlns:a16="http://schemas.microsoft.com/office/drawing/2014/main" id="{3BFD454A-674A-40A4-8AB0-270DDB8E9DE5}"/>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9" name="Freeform: Shape 38">
                <a:extLst>
                  <a:ext uri="{FF2B5EF4-FFF2-40B4-BE49-F238E27FC236}">
                    <a16:creationId xmlns:a16="http://schemas.microsoft.com/office/drawing/2014/main" id="{C08B25A2-5DA4-44C4-A3A1-EA0E83F0D051}"/>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0" name="Freeform: Shape 39">
                <a:extLst>
                  <a:ext uri="{FF2B5EF4-FFF2-40B4-BE49-F238E27FC236}">
                    <a16:creationId xmlns:a16="http://schemas.microsoft.com/office/drawing/2014/main" id="{8F115962-2269-49AF-9E85-B4E98C21F57A}"/>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1" name="Freeform: Shape 40">
                <a:extLst>
                  <a:ext uri="{FF2B5EF4-FFF2-40B4-BE49-F238E27FC236}">
                    <a16:creationId xmlns:a16="http://schemas.microsoft.com/office/drawing/2014/main" id="{494E0480-DEEB-43FC-AE89-34290A0D943F}"/>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74CDF3"/>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2" name="Freeform: Shape 41">
                <a:extLst>
                  <a:ext uri="{FF2B5EF4-FFF2-40B4-BE49-F238E27FC236}">
                    <a16:creationId xmlns:a16="http://schemas.microsoft.com/office/drawing/2014/main" id="{3006E082-BA8B-4087-AAF5-13D654AA147B}"/>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43" name="Freeform: Shape 42">
                <a:extLst>
                  <a:ext uri="{FF2B5EF4-FFF2-40B4-BE49-F238E27FC236}">
                    <a16:creationId xmlns:a16="http://schemas.microsoft.com/office/drawing/2014/main" id="{50FD29B5-5542-490E-A600-F9E0B5C0749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w="4321"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grpSp>
        <p:nvGrpSpPr>
          <p:cNvPr id="144" name="Group 143">
            <a:extLst>
              <a:ext uri="{FF2B5EF4-FFF2-40B4-BE49-F238E27FC236}">
                <a16:creationId xmlns:a16="http://schemas.microsoft.com/office/drawing/2014/main" id="{3DD2B9B8-DE6C-4392-8F5B-102EE749B5C5}"/>
              </a:ext>
            </a:extLst>
          </p:cNvPr>
          <p:cNvGrpSpPr/>
          <p:nvPr/>
        </p:nvGrpSpPr>
        <p:grpSpPr>
          <a:xfrm>
            <a:off x="1428522" y="2066671"/>
            <a:ext cx="3861338" cy="300832"/>
            <a:chOff x="6093534" y="774347"/>
            <a:chExt cx="3861338" cy="300832"/>
          </a:xfrm>
        </p:grpSpPr>
        <p:sp>
          <p:nvSpPr>
            <p:cNvPr id="6" name="TextBox 5">
              <a:extLst>
                <a:ext uri="{FF2B5EF4-FFF2-40B4-BE49-F238E27FC236}">
                  <a16:creationId xmlns:a16="http://schemas.microsoft.com/office/drawing/2014/main" id="{5223607C-84F1-4993-AA12-49302930CC37}"/>
                </a:ext>
              </a:extLst>
            </p:cNvPr>
            <p:cNvSpPr txBox="1"/>
            <p:nvPr/>
          </p:nvSpPr>
          <p:spPr>
            <a:xfrm>
              <a:off x="6770346" y="792423"/>
              <a:ext cx="3184526"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Best-practices building blocks</a:t>
              </a:r>
            </a:p>
          </p:txBody>
        </p:sp>
        <p:grpSp>
          <p:nvGrpSpPr>
            <p:cNvPr id="44" name="dev testing" descr="dev testing">
              <a:extLst>
                <a:ext uri="{FF2B5EF4-FFF2-40B4-BE49-F238E27FC236}">
                  <a16:creationId xmlns:a16="http://schemas.microsoft.com/office/drawing/2014/main" id="{9F6A35AF-65DD-4512-B005-C484FBA47B6B}"/>
                </a:ext>
              </a:extLst>
            </p:cNvPr>
            <p:cNvGrpSpPr>
              <a:grpSpLocks noChangeAspect="1"/>
            </p:cNvGrpSpPr>
            <p:nvPr/>
          </p:nvGrpSpPr>
          <p:grpSpPr bwMode="auto">
            <a:xfrm>
              <a:off x="6093534" y="774347"/>
              <a:ext cx="338278" cy="300832"/>
              <a:chOff x="448" y="809"/>
              <a:chExt cx="262" cy="233"/>
            </a:xfrm>
          </p:grpSpPr>
          <p:sp>
            <p:nvSpPr>
              <p:cNvPr id="45" name="AutoShape 3">
                <a:extLst>
                  <a:ext uri="{FF2B5EF4-FFF2-40B4-BE49-F238E27FC236}">
                    <a16:creationId xmlns:a16="http://schemas.microsoft.com/office/drawing/2014/main" id="{C1A00D6C-C216-45AD-8389-485D27B4C83E}"/>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46" name="Rectangle 5">
                <a:extLst>
                  <a:ext uri="{FF2B5EF4-FFF2-40B4-BE49-F238E27FC236}">
                    <a16:creationId xmlns:a16="http://schemas.microsoft.com/office/drawing/2014/main" id="{BA4EC2B8-BF0C-4AFD-A5D8-E0AA34CCBBA1}"/>
                  </a:ext>
                </a:extLst>
              </p:cNvPr>
              <p:cNvSpPr>
                <a:spLocks noChangeArrowheads="1"/>
              </p:cNvSpPr>
              <p:nvPr/>
            </p:nvSpPr>
            <p:spPr bwMode="auto">
              <a:xfrm>
                <a:off x="448"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47" name="Rectangle 6">
                <a:extLst>
                  <a:ext uri="{FF2B5EF4-FFF2-40B4-BE49-F238E27FC236}">
                    <a16:creationId xmlns:a16="http://schemas.microsoft.com/office/drawing/2014/main" id="{52E09DD6-6670-4D95-B7C2-71EFDFB1BF8E}"/>
                  </a:ext>
                </a:extLst>
              </p:cNvPr>
              <p:cNvSpPr>
                <a:spLocks noChangeArrowheads="1"/>
              </p:cNvSpPr>
              <p:nvPr/>
            </p:nvSpPr>
            <p:spPr bwMode="auto">
              <a:xfrm>
                <a:off x="517" y="988"/>
                <a:ext cx="54"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48" name="Rectangle 7">
                <a:extLst>
                  <a:ext uri="{FF2B5EF4-FFF2-40B4-BE49-F238E27FC236}">
                    <a16:creationId xmlns:a16="http://schemas.microsoft.com/office/drawing/2014/main" id="{478A6A81-28CD-4EDB-B3BC-1C9AFF82E72A}"/>
                  </a:ext>
                </a:extLst>
              </p:cNvPr>
              <p:cNvSpPr>
                <a:spLocks noChangeArrowheads="1"/>
              </p:cNvSpPr>
              <p:nvPr/>
            </p:nvSpPr>
            <p:spPr bwMode="auto">
              <a:xfrm>
                <a:off x="586"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49" name="Rectangle 8">
                <a:extLst>
                  <a:ext uri="{FF2B5EF4-FFF2-40B4-BE49-F238E27FC236}">
                    <a16:creationId xmlns:a16="http://schemas.microsoft.com/office/drawing/2014/main" id="{13141610-ED34-4191-8EE9-22A804E0B82A}"/>
                  </a:ext>
                </a:extLst>
              </p:cNvPr>
              <p:cNvSpPr>
                <a:spLocks noChangeArrowheads="1"/>
              </p:cNvSpPr>
              <p:nvPr/>
            </p:nvSpPr>
            <p:spPr bwMode="auto">
              <a:xfrm>
                <a:off x="654" y="988"/>
                <a:ext cx="55" cy="55"/>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0" name="Rectangle 9">
                <a:extLst>
                  <a:ext uri="{FF2B5EF4-FFF2-40B4-BE49-F238E27FC236}">
                    <a16:creationId xmlns:a16="http://schemas.microsoft.com/office/drawing/2014/main" id="{71A32298-DC0B-4D1D-B50A-5FB453C68C75}"/>
                  </a:ext>
                </a:extLst>
              </p:cNvPr>
              <p:cNvSpPr>
                <a:spLocks noChangeArrowheads="1"/>
              </p:cNvSpPr>
              <p:nvPr/>
            </p:nvSpPr>
            <p:spPr bwMode="auto">
              <a:xfrm>
                <a:off x="448"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1" name="Rectangle 10">
                <a:extLst>
                  <a:ext uri="{FF2B5EF4-FFF2-40B4-BE49-F238E27FC236}">
                    <a16:creationId xmlns:a16="http://schemas.microsoft.com/office/drawing/2014/main" id="{A32FE972-6117-4A0C-B2F2-F3C1025EC39D}"/>
                  </a:ext>
                </a:extLst>
              </p:cNvPr>
              <p:cNvSpPr>
                <a:spLocks noChangeArrowheads="1"/>
              </p:cNvSpPr>
              <p:nvPr/>
            </p:nvSpPr>
            <p:spPr bwMode="auto">
              <a:xfrm>
                <a:off x="517" y="919"/>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2" name="Rectangle 11">
                <a:extLst>
                  <a:ext uri="{FF2B5EF4-FFF2-40B4-BE49-F238E27FC236}">
                    <a16:creationId xmlns:a16="http://schemas.microsoft.com/office/drawing/2014/main" id="{C6BA1105-3F9E-407B-B0E4-D254FACD573E}"/>
                  </a:ext>
                </a:extLst>
              </p:cNvPr>
              <p:cNvSpPr>
                <a:spLocks noChangeArrowheads="1"/>
              </p:cNvSpPr>
              <p:nvPr/>
            </p:nvSpPr>
            <p:spPr bwMode="auto">
              <a:xfrm>
                <a:off x="586"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3" name="Rectangle 12">
                <a:extLst>
                  <a:ext uri="{FF2B5EF4-FFF2-40B4-BE49-F238E27FC236}">
                    <a16:creationId xmlns:a16="http://schemas.microsoft.com/office/drawing/2014/main" id="{39020A9E-297E-4BAF-9570-C9BD43914A8E}"/>
                  </a:ext>
                </a:extLst>
              </p:cNvPr>
              <p:cNvSpPr>
                <a:spLocks noChangeArrowheads="1"/>
              </p:cNvSpPr>
              <p:nvPr/>
            </p:nvSpPr>
            <p:spPr bwMode="auto">
              <a:xfrm>
                <a:off x="654" y="919"/>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4" name="Rectangle 13">
                <a:extLst>
                  <a:ext uri="{FF2B5EF4-FFF2-40B4-BE49-F238E27FC236}">
                    <a16:creationId xmlns:a16="http://schemas.microsoft.com/office/drawing/2014/main" id="{23C544AB-CB9A-49AF-80A6-5EB4F33493C2}"/>
                  </a:ext>
                </a:extLst>
              </p:cNvPr>
              <p:cNvSpPr>
                <a:spLocks noChangeArrowheads="1"/>
              </p:cNvSpPr>
              <p:nvPr/>
            </p:nvSpPr>
            <p:spPr bwMode="auto">
              <a:xfrm>
                <a:off x="517" y="823"/>
                <a:ext cx="54"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5" name="Rectangle 14">
                <a:extLst>
                  <a:ext uri="{FF2B5EF4-FFF2-40B4-BE49-F238E27FC236}">
                    <a16:creationId xmlns:a16="http://schemas.microsoft.com/office/drawing/2014/main" id="{2233FFC7-9585-4846-ABFF-D441579AC35E}"/>
                  </a:ext>
                </a:extLst>
              </p:cNvPr>
              <p:cNvSpPr>
                <a:spLocks noChangeArrowheads="1"/>
              </p:cNvSpPr>
              <p:nvPr/>
            </p:nvSpPr>
            <p:spPr bwMode="auto">
              <a:xfrm>
                <a:off x="448" y="808"/>
                <a:ext cx="55" cy="56"/>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6" name="Rectangle 15">
                <a:extLst>
                  <a:ext uri="{FF2B5EF4-FFF2-40B4-BE49-F238E27FC236}">
                    <a16:creationId xmlns:a16="http://schemas.microsoft.com/office/drawing/2014/main" id="{7FD4CF67-4212-4769-B97B-14536C12D4A4}"/>
                  </a:ext>
                </a:extLst>
              </p:cNvPr>
              <p:cNvSpPr>
                <a:spLocks noChangeArrowheads="1"/>
              </p:cNvSpPr>
              <p:nvPr/>
            </p:nvSpPr>
            <p:spPr bwMode="auto">
              <a:xfrm>
                <a:off x="586" y="836"/>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57" name="Rectangle 16">
                <a:extLst>
                  <a:ext uri="{FF2B5EF4-FFF2-40B4-BE49-F238E27FC236}">
                    <a16:creationId xmlns:a16="http://schemas.microsoft.com/office/drawing/2014/main" id="{227E7003-558E-446C-980B-1537D3B40AAD}"/>
                  </a:ext>
                </a:extLst>
              </p:cNvPr>
              <p:cNvSpPr>
                <a:spLocks noChangeArrowheads="1"/>
              </p:cNvSpPr>
              <p:nvPr/>
            </p:nvSpPr>
            <p:spPr bwMode="auto">
              <a:xfrm>
                <a:off x="654" y="850"/>
                <a:ext cx="55" cy="55"/>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grpSp>
      </p:grpSp>
      <p:grpSp>
        <p:nvGrpSpPr>
          <p:cNvPr id="149" name="Group 148">
            <a:extLst>
              <a:ext uri="{FF2B5EF4-FFF2-40B4-BE49-F238E27FC236}">
                <a16:creationId xmlns:a16="http://schemas.microsoft.com/office/drawing/2014/main" id="{E60ABD59-080E-4851-B241-9B5B1CB78F41}"/>
              </a:ext>
            </a:extLst>
          </p:cNvPr>
          <p:cNvGrpSpPr/>
          <p:nvPr/>
        </p:nvGrpSpPr>
        <p:grpSpPr>
          <a:xfrm>
            <a:off x="4009856" y="5442901"/>
            <a:ext cx="4256427" cy="439857"/>
            <a:chOff x="6064783" y="4921212"/>
            <a:chExt cx="4256427" cy="439857"/>
          </a:xfrm>
        </p:grpSpPr>
        <p:sp>
          <p:nvSpPr>
            <p:cNvPr id="8" name="TextBox 7">
              <a:extLst>
                <a:ext uri="{FF2B5EF4-FFF2-40B4-BE49-F238E27FC236}">
                  <a16:creationId xmlns:a16="http://schemas.microsoft.com/office/drawing/2014/main" id="{4E93FA61-DDE1-4BF3-B4F6-1B03FAC74FD7}"/>
                </a:ext>
              </a:extLst>
            </p:cNvPr>
            <p:cNvSpPr txBox="1"/>
            <p:nvPr/>
          </p:nvSpPr>
          <p:spPr>
            <a:xfrm>
              <a:off x="6667068" y="4994721"/>
              <a:ext cx="3654142"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Community driven, vendor neutral</a:t>
              </a:r>
            </a:p>
          </p:txBody>
        </p:sp>
        <p:grpSp>
          <p:nvGrpSpPr>
            <p:cNvPr id="77" name="Group 76">
              <a:extLst>
                <a:ext uri="{FF2B5EF4-FFF2-40B4-BE49-F238E27FC236}">
                  <a16:creationId xmlns:a16="http://schemas.microsoft.com/office/drawing/2014/main" id="{DB2BC072-4EF4-4A22-84D5-3D9A7A121880}"/>
                </a:ext>
              </a:extLst>
            </p:cNvPr>
            <p:cNvGrpSpPr/>
            <p:nvPr/>
          </p:nvGrpSpPr>
          <p:grpSpPr>
            <a:xfrm>
              <a:off x="6064783" y="4921212"/>
              <a:ext cx="395780" cy="439857"/>
              <a:chOff x="6096000" y="4566788"/>
              <a:chExt cx="452279" cy="502648"/>
            </a:xfrm>
          </p:grpSpPr>
          <p:grpSp>
            <p:nvGrpSpPr>
              <p:cNvPr id="28" name="Group 27" descr="people, collaboration&#10;">
                <a:extLst>
                  <a:ext uri="{FF2B5EF4-FFF2-40B4-BE49-F238E27FC236}">
                    <a16:creationId xmlns:a16="http://schemas.microsoft.com/office/drawing/2014/main" id="{5F74C073-CB82-479D-B4EF-35453EB7C566}"/>
                  </a:ext>
                </a:extLst>
              </p:cNvPr>
              <p:cNvGrpSpPr>
                <a:grpSpLocks noChangeAspect="1"/>
              </p:cNvGrpSpPr>
              <p:nvPr/>
            </p:nvGrpSpPr>
            <p:grpSpPr>
              <a:xfrm>
                <a:off x="6096000" y="4789155"/>
                <a:ext cx="452279" cy="280281"/>
                <a:chOff x="7854785" y="3561397"/>
                <a:chExt cx="411163" cy="254801"/>
              </a:xfrm>
            </p:grpSpPr>
            <p:sp>
              <p:nvSpPr>
                <p:cNvPr id="29" name="Freeform: Shape 28">
                  <a:extLst>
                    <a:ext uri="{FF2B5EF4-FFF2-40B4-BE49-F238E27FC236}">
                      <a16:creationId xmlns:a16="http://schemas.microsoft.com/office/drawing/2014/main" id="{DBE30FAE-314C-495A-B691-0111DBABEA45}"/>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0" name="Freeform: Shape 29">
                  <a:extLst>
                    <a:ext uri="{FF2B5EF4-FFF2-40B4-BE49-F238E27FC236}">
                      <a16:creationId xmlns:a16="http://schemas.microsoft.com/office/drawing/2014/main" id="{6E91DF6B-754B-4ABD-B971-6E53B9CD1859}"/>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1" name="Freeform: Shape 30">
                  <a:extLst>
                    <a:ext uri="{FF2B5EF4-FFF2-40B4-BE49-F238E27FC236}">
                      <a16:creationId xmlns:a16="http://schemas.microsoft.com/office/drawing/2014/main" id="{34F60087-B645-4078-9FCE-B60FE5236828}"/>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2" name="Freeform: Shape 31">
                  <a:extLst>
                    <a:ext uri="{FF2B5EF4-FFF2-40B4-BE49-F238E27FC236}">
                      <a16:creationId xmlns:a16="http://schemas.microsoft.com/office/drawing/2014/main" id="{43E55CF9-28A5-4479-8BEE-CF5E60688839}"/>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3" name="Freeform: Shape 32">
                  <a:extLst>
                    <a:ext uri="{FF2B5EF4-FFF2-40B4-BE49-F238E27FC236}">
                      <a16:creationId xmlns:a16="http://schemas.microsoft.com/office/drawing/2014/main" id="{6CC4AF9F-C1D8-4001-A059-CDFB7F677D5C}"/>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34" name="Freeform: Shape 33">
                  <a:extLst>
                    <a:ext uri="{FF2B5EF4-FFF2-40B4-BE49-F238E27FC236}">
                      <a16:creationId xmlns:a16="http://schemas.microsoft.com/office/drawing/2014/main" id="{4823D530-5F73-40D3-81F9-54DF3A17DC0D}"/>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w="5008"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nvGrpSpPr>
              <p:cNvPr id="76" name="Group 75">
                <a:extLst>
                  <a:ext uri="{FF2B5EF4-FFF2-40B4-BE49-F238E27FC236}">
                    <a16:creationId xmlns:a16="http://schemas.microsoft.com/office/drawing/2014/main" id="{762D6B2B-C0B5-44C6-BE34-25A4CA3A9F4E}"/>
                  </a:ext>
                </a:extLst>
              </p:cNvPr>
              <p:cNvGrpSpPr/>
              <p:nvPr/>
            </p:nvGrpSpPr>
            <p:grpSpPr>
              <a:xfrm>
                <a:off x="6209186" y="4566788"/>
                <a:ext cx="230183" cy="216688"/>
                <a:chOff x="6209186" y="4566788"/>
                <a:chExt cx="230183" cy="216688"/>
              </a:xfrm>
            </p:grpSpPr>
            <p:sp>
              <p:nvSpPr>
                <p:cNvPr id="69" name="Freeform: Shape 68">
                  <a:extLst>
                    <a:ext uri="{FF2B5EF4-FFF2-40B4-BE49-F238E27FC236}">
                      <a16:creationId xmlns:a16="http://schemas.microsoft.com/office/drawing/2014/main" id="{14C92934-E853-49F0-9A7C-54846C160912}"/>
                    </a:ext>
                  </a:extLst>
                </p:cNvPr>
                <p:cNvSpPr/>
                <p:nvPr/>
              </p:nvSpPr>
              <p:spPr>
                <a:xfrm>
                  <a:off x="6209186" y="4566788"/>
                  <a:ext cx="230183" cy="216688"/>
                </a:xfrm>
                <a:custGeom>
                  <a:avLst/>
                  <a:gdLst>
                    <a:gd name="connsiteX0" fmla="*/ 230184 w 230183"/>
                    <a:gd name="connsiteY0" fmla="*/ 0 h 216688"/>
                    <a:gd name="connsiteX1" fmla="*/ 0 w 230183"/>
                    <a:gd name="connsiteY1" fmla="*/ 0 h 216688"/>
                    <a:gd name="connsiteX2" fmla="*/ 0 w 230183"/>
                    <a:gd name="connsiteY2" fmla="*/ 169173 h 216688"/>
                    <a:gd name="connsiteX3" fmla="*/ 60666 w 230183"/>
                    <a:gd name="connsiteY3" fmla="*/ 169173 h 216688"/>
                    <a:gd name="connsiteX4" fmla="*/ 60666 w 230183"/>
                    <a:gd name="connsiteY4" fmla="*/ 216689 h 216688"/>
                    <a:gd name="connsiteX5" fmla="*/ 108084 w 230183"/>
                    <a:gd name="connsiteY5" fmla="*/ 169173 h 216688"/>
                    <a:gd name="connsiteX6" fmla="*/ 230184 w 230183"/>
                    <a:gd name="connsiteY6" fmla="*/ 169173 h 216688"/>
                    <a:gd name="connsiteX7" fmla="*/ 230184 w 230183"/>
                    <a:gd name="connsiteY7" fmla="*/ 0 h 2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183" h="216688">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w="466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70" name="Freeform: Shape 69">
                  <a:extLst>
                    <a:ext uri="{FF2B5EF4-FFF2-40B4-BE49-F238E27FC236}">
                      <a16:creationId xmlns:a16="http://schemas.microsoft.com/office/drawing/2014/main" id="{1A9E9A72-643B-4AF2-B2FF-5273AB7B4EC9}"/>
                    </a:ext>
                  </a:extLst>
                </p:cNvPr>
                <p:cNvSpPr/>
                <p:nvPr/>
              </p:nvSpPr>
              <p:spPr>
                <a:xfrm>
                  <a:off x="6257774" y="4602105"/>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72" name="Freeform: Shape 71">
                  <a:extLst>
                    <a:ext uri="{FF2B5EF4-FFF2-40B4-BE49-F238E27FC236}">
                      <a16:creationId xmlns:a16="http://schemas.microsoft.com/office/drawing/2014/main" id="{0013C945-8031-4BD7-BA1C-7159A40267BF}"/>
                    </a:ext>
                  </a:extLst>
                </p:cNvPr>
                <p:cNvSpPr/>
                <p:nvPr/>
              </p:nvSpPr>
              <p:spPr>
                <a:xfrm>
                  <a:off x="6257774" y="4644604"/>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w="466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74" name="Freeform: Shape 73">
                  <a:extLst>
                    <a:ext uri="{FF2B5EF4-FFF2-40B4-BE49-F238E27FC236}">
                      <a16:creationId xmlns:a16="http://schemas.microsoft.com/office/drawing/2014/main" id="{9EFCB152-9683-48FC-B8C4-76251AB8B320}"/>
                    </a:ext>
                  </a:extLst>
                </p:cNvPr>
                <p:cNvSpPr/>
                <p:nvPr/>
              </p:nvSpPr>
              <p:spPr>
                <a:xfrm>
                  <a:off x="6257774" y="4687029"/>
                  <a:ext cx="133368" cy="12202"/>
                </a:xfrm>
                <a:custGeom>
                  <a:avLst/>
                  <a:gdLst>
                    <a:gd name="connsiteX0" fmla="*/ 133369 w 133368"/>
                    <a:gd name="connsiteY0" fmla="*/ 6101 h 12202"/>
                    <a:gd name="connsiteX1" fmla="*/ 127270 w 133368"/>
                    <a:gd name="connsiteY1" fmla="*/ 0 h 12202"/>
                    <a:gd name="connsiteX2" fmla="*/ 6099 w 133368"/>
                    <a:gd name="connsiteY2" fmla="*/ 0 h 12202"/>
                    <a:gd name="connsiteX3" fmla="*/ 0 w 133368"/>
                    <a:gd name="connsiteY3" fmla="*/ 6101 h 12202"/>
                    <a:gd name="connsiteX4" fmla="*/ 6099 w 133368"/>
                    <a:gd name="connsiteY4" fmla="*/ 12202 h 12202"/>
                    <a:gd name="connsiteX5" fmla="*/ 127270 w 133368"/>
                    <a:gd name="connsiteY5" fmla="*/ 12202 h 12202"/>
                    <a:gd name="connsiteX6" fmla="*/ 133369 w 133368"/>
                    <a:gd name="connsiteY6" fmla="*/ 6101 h 1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68" h="12202">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w="466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grpSp>
      <p:grpSp>
        <p:nvGrpSpPr>
          <p:cNvPr id="150" name="Group 149">
            <a:extLst>
              <a:ext uri="{FF2B5EF4-FFF2-40B4-BE49-F238E27FC236}">
                <a16:creationId xmlns:a16="http://schemas.microsoft.com/office/drawing/2014/main" id="{A40C7769-BFFF-4214-8D12-6758D87201D2}"/>
              </a:ext>
            </a:extLst>
          </p:cNvPr>
          <p:cNvGrpSpPr/>
          <p:nvPr/>
        </p:nvGrpSpPr>
        <p:grpSpPr>
          <a:xfrm>
            <a:off x="6998350" y="4017567"/>
            <a:ext cx="3885131" cy="349624"/>
            <a:chOff x="6087860" y="5810429"/>
            <a:chExt cx="3885131" cy="349624"/>
          </a:xfrm>
        </p:grpSpPr>
        <p:sp>
          <p:nvSpPr>
            <p:cNvPr id="11" name="TextBox 10">
              <a:extLst>
                <a:ext uri="{FF2B5EF4-FFF2-40B4-BE49-F238E27FC236}">
                  <a16:creationId xmlns:a16="http://schemas.microsoft.com/office/drawing/2014/main" id="{D26CEB04-5200-42F4-AA1D-2FCBB3EA0248}"/>
                </a:ext>
              </a:extLst>
            </p:cNvPr>
            <p:cNvSpPr txBox="1"/>
            <p:nvPr/>
          </p:nvSpPr>
          <p:spPr>
            <a:xfrm>
              <a:off x="6718895" y="5816256"/>
              <a:ext cx="3254096"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Platform agnostic cloud + edge</a:t>
              </a:r>
            </a:p>
          </p:txBody>
        </p:sp>
        <p:grpSp>
          <p:nvGrpSpPr>
            <p:cNvPr id="78" name="access" descr="access, cloud">
              <a:extLst>
                <a:ext uri="{FF2B5EF4-FFF2-40B4-BE49-F238E27FC236}">
                  <a16:creationId xmlns:a16="http://schemas.microsoft.com/office/drawing/2014/main" id="{CD8EA2E6-B509-43F5-83BE-3646E3BAF8B2}"/>
                </a:ext>
              </a:extLst>
            </p:cNvPr>
            <p:cNvGrpSpPr>
              <a:grpSpLocks noChangeAspect="1"/>
            </p:cNvGrpSpPr>
            <p:nvPr/>
          </p:nvGrpSpPr>
          <p:grpSpPr bwMode="auto">
            <a:xfrm>
              <a:off x="6087860" y="5810429"/>
              <a:ext cx="349626" cy="349624"/>
              <a:chOff x="2821" y="3067"/>
              <a:chExt cx="258" cy="258"/>
            </a:xfrm>
          </p:grpSpPr>
          <p:sp>
            <p:nvSpPr>
              <p:cNvPr id="79" name="AutoShape 163">
                <a:extLst>
                  <a:ext uri="{FF2B5EF4-FFF2-40B4-BE49-F238E27FC236}">
                    <a16:creationId xmlns:a16="http://schemas.microsoft.com/office/drawing/2014/main" id="{3FFEE8B1-1500-4789-B2CB-EB0B582AE99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0" name="Oval 165">
                <a:extLst>
                  <a:ext uri="{FF2B5EF4-FFF2-40B4-BE49-F238E27FC236}">
                    <a16:creationId xmlns:a16="http://schemas.microsoft.com/office/drawing/2014/main" id="{C26E99A1-137B-4508-9807-6973E637F778}"/>
                  </a:ext>
                </a:extLst>
              </p:cNvPr>
              <p:cNvSpPr>
                <a:spLocks noChangeArrowheads="1"/>
              </p:cNvSpPr>
              <p:nvPr/>
            </p:nvSpPr>
            <p:spPr bwMode="auto">
              <a:xfrm>
                <a:off x="2981" y="3107"/>
                <a:ext cx="48" cy="49"/>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1" name="Freeform 166">
                <a:extLst>
                  <a:ext uri="{FF2B5EF4-FFF2-40B4-BE49-F238E27FC236}">
                    <a16:creationId xmlns:a16="http://schemas.microsoft.com/office/drawing/2014/main" id="{B9A2B379-D613-4539-8294-3E10D3D38D60}"/>
                  </a:ext>
                </a:extLst>
              </p:cNvPr>
              <p:cNvSpPr>
                <a:spLocks/>
              </p:cNvSpPr>
              <p:nvPr/>
            </p:nvSpPr>
            <p:spPr bwMode="auto">
              <a:xfrm>
                <a:off x="2974" y="3138"/>
                <a:ext cx="81" cy="18"/>
              </a:xfrm>
              <a:custGeom>
                <a:avLst/>
                <a:gdLst>
                  <a:gd name="T0" fmla="*/ 53 w 60"/>
                  <a:gd name="T1" fmla="*/ 13 h 13"/>
                  <a:gd name="T2" fmla="*/ 7 w 60"/>
                  <a:gd name="T3" fmla="*/ 13 h 13"/>
                  <a:gd name="T4" fmla="*/ 0 w 60"/>
                  <a:gd name="T5" fmla="*/ 6 h 13"/>
                  <a:gd name="T6" fmla="*/ 7 w 60"/>
                  <a:gd name="T7" fmla="*/ 0 h 13"/>
                  <a:gd name="T8" fmla="*/ 53 w 60"/>
                  <a:gd name="T9" fmla="*/ 0 h 13"/>
                  <a:gd name="T10" fmla="*/ 60 w 60"/>
                  <a:gd name="T11" fmla="*/ 6 h 13"/>
                  <a:gd name="T12" fmla="*/ 53 w 60"/>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60" h="13">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2" name="Oval 167">
                <a:extLst>
                  <a:ext uri="{FF2B5EF4-FFF2-40B4-BE49-F238E27FC236}">
                    <a16:creationId xmlns:a16="http://schemas.microsoft.com/office/drawing/2014/main" id="{C05274DC-D993-4153-BE86-45ABCBBE3A28}"/>
                  </a:ext>
                </a:extLst>
              </p:cNvPr>
              <p:cNvSpPr>
                <a:spLocks noChangeArrowheads="1"/>
              </p:cNvSpPr>
              <p:nvPr/>
            </p:nvSpPr>
            <p:spPr bwMode="auto">
              <a:xfrm>
                <a:off x="3016" y="3115"/>
                <a:ext cx="32" cy="33"/>
              </a:xfrm>
              <a:prstGeom prst="ellipse">
                <a:avLst/>
              </a:prstGeom>
              <a:solidFill>
                <a:srgbClr val="74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3" name="Rectangle 168">
                <a:extLst>
                  <a:ext uri="{FF2B5EF4-FFF2-40B4-BE49-F238E27FC236}">
                    <a16:creationId xmlns:a16="http://schemas.microsoft.com/office/drawing/2014/main" id="{5A02A612-5157-4BCE-944E-0EC49DB18B7C}"/>
                  </a:ext>
                </a:extLst>
              </p:cNvPr>
              <p:cNvSpPr>
                <a:spLocks noChangeArrowheads="1"/>
              </p:cNvSpPr>
              <p:nvPr/>
            </p:nvSpPr>
            <p:spPr bwMode="auto">
              <a:xfrm>
                <a:off x="2821" y="3067"/>
                <a:ext cx="129" cy="258"/>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4" name="Rectangle 169">
                <a:extLst>
                  <a:ext uri="{FF2B5EF4-FFF2-40B4-BE49-F238E27FC236}">
                    <a16:creationId xmlns:a16="http://schemas.microsoft.com/office/drawing/2014/main" id="{3FA12668-5145-4863-86AA-5349362C4071}"/>
                  </a:ext>
                </a:extLst>
              </p:cNvPr>
              <p:cNvSpPr>
                <a:spLocks noChangeArrowheads="1"/>
              </p:cNvSpPr>
              <p:nvPr/>
            </p:nvSpPr>
            <p:spPr bwMode="auto">
              <a:xfrm>
                <a:off x="2950" y="3196"/>
                <a:ext cx="129" cy="129"/>
              </a:xfrm>
              <a:prstGeom prst="rect">
                <a:avLst/>
              </a:prstGeom>
              <a:solidFill>
                <a:srgbClr val="202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5" name="Rectangle 170">
                <a:extLst>
                  <a:ext uri="{FF2B5EF4-FFF2-40B4-BE49-F238E27FC236}">
                    <a16:creationId xmlns:a16="http://schemas.microsoft.com/office/drawing/2014/main" id="{796053FE-F4F0-4331-9309-D18074674DDB}"/>
                  </a:ext>
                </a:extLst>
              </p:cNvPr>
              <p:cNvSpPr>
                <a:spLocks noChangeArrowheads="1"/>
              </p:cNvSpPr>
              <p:nvPr/>
            </p:nvSpPr>
            <p:spPr bwMode="auto">
              <a:xfrm>
                <a:off x="2853"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6" name="Rectangle 171">
                <a:extLst>
                  <a:ext uri="{FF2B5EF4-FFF2-40B4-BE49-F238E27FC236}">
                    <a16:creationId xmlns:a16="http://schemas.microsoft.com/office/drawing/2014/main" id="{E7902C2C-E86C-49FC-8A8E-F6ACB9991D06}"/>
                  </a:ext>
                </a:extLst>
              </p:cNvPr>
              <p:cNvSpPr>
                <a:spLocks noChangeArrowheads="1"/>
              </p:cNvSpPr>
              <p:nvPr/>
            </p:nvSpPr>
            <p:spPr bwMode="auto">
              <a:xfrm>
                <a:off x="2894" y="3107"/>
                <a:ext cx="24" cy="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7" name="Rectangle 172">
                <a:extLst>
                  <a:ext uri="{FF2B5EF4-FFF2-40B4-BE49-F238E27FC236}">
                    <a16:creationId xmlns:a16="http://schemas.microsoft.com/office/drawing/2014/main" id="{FE627686-A41F-458E-8387-9C5EFDA9CD07}"/>
                  </a:ext>
                </a:extLst>
              </p:cNvPr>
              <p:cNvSpPr>
                <a:spLocks noChangeArrowheads="1"/>
              </p:cNvSpPr>
              <p:nvPr/>
            </p:nvSpPr>
            <p:spPr bwMode="auto">
              <a:xfrm>
                <a:off x="2853"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8" name="Rectangle 173">
                <a:extLst>
                  <a:ext uri="{FF2B5EF4-FFF2-40B4-BE49-F238E27FC236}">
                    <a16:creationId xmlns:a16="http://schemas.microsoft.com/office/drawing/2014/main" id="{12B740D9-CFBA-4EA1-BCC5-DF4CDAE07374}"/>
                  </a:ext>
                </a:extLst>
              </p:cNvPr>
              <p:cNvSpPr>
                <a:spLocks noChangeArrowheads="1"/>
              </p:cNvSpPr>
              <p:nvPr/>
            </p:nvSpPr>
            <p:spPr bwMode="auto">
              <a:xfrm>
                <a:off x="2894" y="314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89" name="Rectangle 174">
                <a:extLst>
                  <a:ext uri="{FF2B5EF4-FFF2-40B4-BE49-F238E27FC236}">
                    <a16:creationId xmlns:a16="http://schemas.microsoft.com/office/drawing/2014/main" id="{99573733-977E-4284-B1EB-C56368EE3D93}"/>
                  </a:ext>
                </a:extLst>
              </p:cNvPr>
              <p:cNvSpPr>
                <a:spLocks noChangeArrowheads="1"/>
              </p:cNvSpPr>
              <p:nvPr/>
            </p:nvSpPr>
            <p:spPr bwMode="auto">
              <a:xfrm>
                <a:off x="2853"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0" name="Rectangle 175">
                <a:extLst>
                  <a:ext uri="{FF2B5EF4-FFF2-40B4-BE49-F238E27FC236}">
                    <a16:creationId xmlns:a16="http://schemas.microsoft.com/office/drawing/2014/main" id="{C5A0FE62-2EA0-4170-A78F-C637B58FB794}"/>
                  </a:ext>
                </a:extLst>
              </p:cNvPr>
              <p:cNvSpPr>
                <a:spLocks noChangeArrowheads="1"/>
              </p:cNvSpPr>
              <p:nvPr/>
            </p:nvSpPr>
            <p:spPr bwMode="auto">
              <a:xfrm>
                <a:off x="2894" y="318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1" name="Rectangle 176">
                <a:extLst>
                  <a:ext uri="{FF2B5EF4-FFF2-40B4-BE49-F238E27FC236}">
                    <a16:creationId xmlns:a16="http://schemas.microsoft.com/office/drawing/2014/main" id="{A3B7CFF2-D8C6-4CFB-8702-3B69E9721F8D}"/>
                  </a:ext>
                </a:extLst>
              </p:cNvPr>
              <p:cNvSpPr>
                <a:spLocks noChangeArrowheads="1"/>
              </p:cNvSpPr>
              <p:nvPr/>
            </p:nvSpPr>
            <p:spPr bwMode="auto">
              <a:xfrm>
                <a:off x="2853"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2" name="Rectangle 177">
                <a:extLst>
                  <a:ext uri="{FF2B5EF4-FFF2-40B4-BE49-F238E27FC236}">
                    <a16:creationId xmlns:a16="http://schemas.microsoft.com/office/drawing/2014/main" id="{84CBCD47-34B5-4231-A882-EFA4C565F0A0}"/>
                  </a:ext>
                </a:extLst>
              </p:cNvPr>
              <p:cNvSpPr>
                <a:spLocks noChangeArrowheads="1"/>
              </p:cNvSpPr>
              <p:nvPr/>
            </p:nvSpPr>
            <p:spPr bwMode="auto">
              <a:xfrm>
                <a:off x="2894" y="3228"/>
                <a:ext cx="24" cy="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3" name="Rectangle 178">
                <a:extLst>
                  <a:ext uri="{FF2B5EF4-FFF2-40B4-BE49-F238E27FC236}">
                    <a16:creationId xmlns:a16="http://schemas.microsoft.com/office/drawing/2014/main" id="{3699BCA2-A217-4A3E-BC3E-12B6692055BC}"/>
                  </a:ext>
                </a:extLst>
              </p:cNvPr>
              <p:cNvSpPr>
                <a:spLocks noChangeArrowheads="1"/>
              </p:cNvSpPr>
              <p:nvPr/>
            </p:nvSpPr>
            <p:spPr bwMode="auto">
              <a:xfrm>
                <a:off x="2869"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4" name="Rectangle 179">
                <a:extLst>
                  <a:ext uri="{FF2B5EF4-FFF2-40B4-BE49-F238E27FC236}">
                    <a16:creationId xmlns:a16="http://schemas.microsoft.com/office/drawing/2014/main" id="{A43282C5-E394-44BE-BB90-3B178CDCFFAF}"/>
                  </a:ext>
                </a:extLst>
              </p:cNvPr>
              <p:cNvSpPr>
                <a:spLocks noChangeArrowheads="1"/>
              </p:cNvSpPr>
              <p:nvPr/>
            </p:nvSpPr>
            <p:spPr bwMode="auto">
              <a:xfrm>
                <a:off x="2982"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5" name="Rectangle 180">
                <a:extLst>
                  <a:ext uri="{FF2B5EF4-FFF2-40B4-BE49-F238E27FC236}">
                    <a16:creationId xmlns:a16="http://schemas.microsoft.com/office/drawing/2014/main" id="{0A432467-9CCD-4CF5-8953-5F2A43790387}"/>
                  </a:ext>
                </a:extLst>
              </p:cNvPr>
              <p:cNvSpPr>
                <a:spLocks noChangeArrowheads="1"/>
              </p:cNvSpPr>
              <p:nvPr/>
            </p:nvSpPr>
            <p:spPr bwMode="auto">
              <a:xfrm>
                <a:off x="3023" y="3228"/>
                <a:ext cx="24" cy="24"/>
              </a:xfrm>
              <a:prstGeom prst="rect">
                <a:avLst/>
              </a:prstGeom>
              <a:solidFill>
                <a:srgbClr val="74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sp>
            <p:nvSpPr>
              <p:cNvPr id="96" name="Rectangle 181">
                <a:extLst>
                  <a:ext uri="{FF2B5EF4-FFF2-40B4-BE49-F238E27FC236}">
                    <a16:creationId xmlns:a16="http://schemas.microsoft.com/office/drawing/2014/main" id="{26DAF875-A338-41C8-84AA-552BD5EFD1E6}"/>
                  </a:ext>
                </a:extLst>
              </p:cNvPr>
              <p:cNvSpPr>
                <a:spLocks noChangeArrowheads="1"/>
              </p:cNvSpPr>
              <p:nvPr/>
            </p:nvSpPr>
            <p:spPr bwMode="auto">
              <a:xfrm>
                <a:off x="2998" y="329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1" dirty="0">
                  <a:latin typeface="Cambria" panose="02040503050406030204" pitchFamily="18" charset="0"/>
                  <a:ea typeface="Cambria" panose="02040503050406030204" pitchFamily="18" charset="0"/>
                </a:endParaRPr>
              </a:p>
            </p:txBody>
          </p:sp>
        </p:grpSp>
      </p:grpSp>
      <p:grpSp>
        <p:nvGrpSpPr>
          <p:cNvPr id="147" name="Group 146">
            <a:extLst>
              <a:ext uri="{FF2B5EF4-FFF2-40B4-BE49-F238E27FC236}">
                <a16:creationId xmlns:a16="http://schemas.microsoft.com/office/drawing/2014/main" id="{F080123B-3107-4FB9-B000-30C77EEEE6E3}"/>
              </a:ext>
            </a:extLst>
          </p:cNvPr>
          <p:cNvGrpSpPr/>
          <p:nvPr/>
        </p:nvGrpSpPr>
        <p:grpSpPr>
          <a:xfrm>
            <a:off x="6967802" y="3001367"/>
            <a:ext cx="2413729" cy="410719"/>
            <a:chOff x="6057312" y="3251636"/>
            <a:chExt cx="2413729" cy="410719"/>
          </a:xfrm>
        </p:grpSpPr>
        <p:sp>
          <p:nvSpPr>
            <p:cNvPr id="9" name="TextBox 8">
              <a:extLst>
                <a:ext uri="{FF2B5EF4-FFF2-40B4-BE49-F238E27FC236}">
                  <a16:creationId xmlns:a16="http://schemas.microsoft.com/office/drawing/2014/main" id="{D82E34F2-3E00-4D42-BAFF-C8EE70847EE9}"/>
                </a:ext>
              </a:extLst>
            </p:cNvPr>
            <p:cNvSpPr txBox="1"/>
            <p:nvPr/>
          </p:nvSpPr>
          <p:spPr>
            <a:xfrm>
              <a:off x="6718895" y="3307664"/>
              <a:ext cx="1752146"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Adopt standards</a:t>
              </a:r>
            </a:p>
          </p:txBody>
        </p:sp>
        <p:grpSp>
          <p:nvGrpSpPr>
            <p:cNvPr id="97" name="award" descr="award">
              <a:extLst>
                <a:ext uri="{FF2B5EF4-FFF2-40B4-BE49-F238E27FC236}">
                  <a16:creationId xmlns:a16="http://schemas.microsoft.com/office/drawing/2014/main" id="{DB7F4EE3-7A6E-4BCB-BE6B-52376F3A664A}"/>
                </a:ext>
              </a:extLst>
            </p:cNvPr>
            <p:cNvGrpSpPr/>
            <p:nvPr/>
          </p:nvGrpSpPr>
          <p:grpSpPr>
            <a:xfrm>
              <a:off x="6057312" y="3251636"/>
              <a:ext cx="410722" cy="410719"/>
              <a:chOff x="3539723" y="3928749"/>
              <a:chExt cx="417353" cy="417353"/>
            </a:xfrm>
          </p:grpSpPr>
          <p:sp>
            <p:nvSpPr>
              <p:cNvPr id="98" name="Freeform: Shape 97">
                <a:extLst>
                  <a:ext uri="{FF2B5EF4-FFF2-40B4-BE49-F238E27FC236}">
                    <a16:creationId xmlns:a16="http://schemas.microsoft.com/office/drawing/2014/main" id="{44F9A757-C9B0-4BF4-95C4-E103D2AF4EFA}"/>
                  </a:ext>
                </a:extLst>
              </p:cNvPr>
              <p:cNvSpPr/>
              <p:nvPr/>
            </p:nvSpPr>
            <p:spPr>
              <a:xfrm>
                <a:off x="3592701" y="3928108"/>
                <a:ext cx="305485" cy="413050"/>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w="422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99" name="Freeform: Shape 98">
                <a:extLst>
                  <a:ext uri="{FF2B5EF4-FFF2-40B4-BE49-F238E27FC236}">
                    <a16:creationId xmlns:a16="http://schemas.microsoft.com/office/drawing/2014/main" id="{1E8801E9-ACA6-4451-BC03-E5E7D81FB476}"/>
                  </a:ext>
                </a:extLst>
              </p:cNvPr>
              <p:cNvSpPr/>
              <p:nvPr/>
            </p:nvSpPr>
            <p:spPr>
              <a:xfrm>
                <a:off x="3654421" y="4019572"/>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cxnSp>
        <p:nvCxnSpPr>
          <p:cNvPr id="4" name="Straight Connector 3">
            <a:extLst>
              <a:ext uri="{FF2B5EF4-FFF2-40B4-BE49-F238E27FC236}">
                <a16:creationId xmlns:a16="http://schemas.microsoft.com/office/drawing/2014/main" id="{39B655AF-8CC6-4B0C-A025-C2724378E70B}"/>
              </a:ext>
            </a:extLst>
          </p:cNvPr>
          <p:cNvCxnSpPr>
            <a:cxnSpLocks/>
          </p:cNvCxnSpPr>
          <p:nvPr/>
        </p:nvCxnSpPr>
        <p:spPr>
          <a:xfrm>
            <a:off x="876300" y="4921250"/>
            <a:ext cx="10439400"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23698D5-CEA5-4703-9449-1E906E82A4A9}"/>
              </a:ext>
            </a:extLst>
          </p:cNvPr>
          <p:cNvGrpSpPr/>
          <p:nvPr/>
        </p:nvGrpSpPr>
        <p:grpSpPr>
          <a:xfrm>
            <a:off x="1408794" y="4003511"/>
            <a:ext cx="4697507" cy="378363"/>
            <a:chOff x="1408794" y="4003511"/>
            <a:chExt cx="4697507" cy="378363"/>
          </a:xfrm>
        </p:grpSpPr>
        <p:sp>
          <p:nvSpPr>
            <p:cNvPr id="12" name="TextBox 11">
              <a:extLst>
                <a:ext uri="{FF2B5EF4-FFF2-40B4-BE49-F238E27FC236}">
                  <a16:creationId xmlns:a16="http://schemas.microsoft.com/office/drawing/2014/main" id="{18B62E0E-8601-42CE-9575-C80E0EAE4B3F}"/>
                </a:ext>
              </a:extLst>
            </p:cNvPr>
            <p:cNvSpPr txBox="1"/>
            <p:nvPr/>
          </p:nvSpPr>
          <p:spPr>
            <a:xfrm>
              <a:off x="2105334" y="4033452"/>
              <a:ext cx="4000967" cy="276999"/>
            </a:xfrm>
            <a:prstGeom prst="rect">
              <a:avLst/>
            </a:prstGeom>
            <a:noFill/>
          </p:spPr>
          <p:txBody>
            <a:bodyPr wrap="none" lIns="0" tIns="0" rIns="0" bIns="0" rtlCol="0" anchor="ctr">
              <a:spAutoFit/>
            </a:bodyPr>
            <a:lstStyle/>
            <a:p>
              <a:pPr defTabSz="914367"/>
              <a:r>
                <a:rPr lang="en-US" b="1" dirty="0">
                  <a:gradFill>
                    <a:gsLst>
                      <a:gs pos="2917">
                        <a:srgbClr val="000000"/>
                      </a:gs>
                      <a:gs pos="30000">
                        <a:srgbClr val="000000"/>
                      </a:gs>
                    </a:gsLst>
                    <a:lin ang="5400000" scaled="0"/>
                  </a:gradFill>
                  <a:latin typeface="Cambria" panose="02040503050406030204" pitchFamily="18" charset="0"/>
                  <a:ea typeface="Cambria" panose="02040503050406030204" pitchFamily="18" charset="0"/>
                </a:rPr>
                <a:t>Extensible and pluggable components</a:t>
              </a:r>
            </a:p>
          </p:txBody>
        </p:sp>
        <p:grpSp>
          <p:nvGrpSpPr>
            <p:cNvPr id="5" name="Graphic 100">
              <a:extLst>
                <a:ext uri="{FF2B5EF4-FFF2-40B4-BE49-F238E27FC236}">
                  <a16:creationId xmlns:a16="http://schemas.microsoft.com/office/drawing/2014/main" id="{B7CE8DFD-3E50-4966-9F6D-584F7BA08641}"/>
                </a:ext>
              </a:extLst>
            </p:cNvPr>
            <p:cNvGrpSpPr/>
            <p:nvPr/>
          </p:nvGrpSpPr>
          <p:grpSpPr>
            <a:xfrm>
              <a:off x="1408794" y="4003511"/>
              <a:ext cx="378343" cy="378363"/>
              <a:chOff x="1408794" y="4003511"/>
              <a:chExt cx="378343" cy="378363"/>
            </a:xfrm>
          </p:grpSpPr>
          <p:sp>
            <p:nvSpPr>
              <p:cNvPr id="13" name="Freeform: Shape 12">
                <a:extLst>
                  <a:ext uri="{FF2B5EF4-FFF2-40B4-BE49-F238E27FC236}">
                    <a16:creationId xmlns:a16="http://schemas.microsoft.com/office/drawing/2014/main" id="{6FFD4F66-3416-4D68-918A-22B3E59CAC00}"/>
                  </a:ext>
                </a:extLst>
              </p:cNvPr>
              <p:cNvSpPr/>
              <p:nvPr/>
            </p:nvSpPr>
            <p:spPr>
              <a:xfrm>
                <a:off x="1408794" y="4161258"/>
                <a:ext cx="220652" cy="220616"/>
              </a:xfrm>
              <a:custGeom>
                <a:avLst/>
                <a:gdLst>
                  <a:gd name="connsiteX0" fmla="*/ 64297 w 220652"/>
                  <a:gd name="connsiteY0" fmla="*/ 35897 h 220616"/>
                  <a:gd name="connsiteX1" fmla="*/ 53842 w 220652"/>
                  <a:gd name="connsiteY1" fmla="*/ 26750 h 220616"/>
                  <a:gd name="connsiteX2" fmla="*/ 54099 w 220652"/>
                  <a:gd name="connsiteY2" fmla="*/ 4829 h 220616"/>
                  <a:gd name="connsiteX3" fmla="*/ 76047 w 220652"/>
                  <a:gd name="connsiteY3" fmla="*/ 4006 h 220616"/>
                  <a:gd name="connsiteX4" fmla="*/ 78975 w 220652"/>
                  <a:gd name="connsiteY4" fmla="*/ 6785 h 220616"/>
                  <a:gd name="connsiteX5" fmla="*/ 214337 w 220652"/>
                  <a:gd name="connsiteY5" fmla="*/ 142214 h 220616"/>
                  <a:gd name="connsiteX6" fmla="*/ 209076 w 220652"/>
                  <a:gd name="connsiteY6" fmla="*/ 170543 h 220616"/>
                  <a:gd name="connsiteX7" fmla="*/ 192550 w 220652"/>
                  <a:gd name="connsiteY7" fmla="*/ 165727 h 220616"/>
                  <a:gd name="connsiteX8" fmla="*/ 184712 w 220652"/>
                  <a:gd name="connsiteY8" fmla="*/ 156986 h 220616"/>
                  <a:gd name="connsiteX9" fmla="*/ 76007 w 220652"/>
                  <a:gd name="connsiteY9" fmla="*/ 167764 h 220616"/>
                  <a:gd name="connsiteX10" fmla="*/ 28359 w 220652"/>
                  <a:gd name="connsiteY10" fmla="*/ 215183 h 220616"/>
                  <a:gd name="connsiteX11" fmla="*/ 569 w 220652"/>
                  <a:gd name="connsiteY11" fmla="*/ 208613 h 220616"/>
                  <a:gd name="connsiteX12" fmla="*/ 6235 w 220652"/>
                  <a:gd name="connsiteY12" fmla="*/ 191629 h 220616"/>
                  <a:gd name="connsiteX13" fmla="*/ 49687 w 220652"/>
                  <a:gd name="connsiteY13" fmla="*/ 148311 h 220616"/>
                  <a:gd name="connsiteX14" fmla="*/ 51225 w 220652"/>
                  <a:gd name="connsiteY14" fmla="*/ 140919 h 220616"/>
                  <a:gd name="connsiteX15" fmla="*/ 64297 w 220652"/>
                  <a:gd name="connsiteY15" fmla="*/ 35897 h 2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52" h="220616">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w="1327"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4" name="Freeform: Shape 13">
                <a:extLst>
                  <a:ext uri="{FF2B5EF4-FFF2-40B4-BE49-F238E27FC236}">
                    <a16:creationId xmlns:a16="http://schemas.microsoft.com/office/drawing/2014/main" id="{F92B3A3F-7503-4289-B910-D42C75EC0497}"/>
                  </a:ext>
                </a:extLst>
              </p:cNvPr>
              <p:cNvSpPr/>
              <p:nvPr/>
            </p:nvSpPr>
            <p:spPr>
              <a:xfrm>
                <a:off x="1566493" y="4003511"/>
                <a:ext cx="220644" cy="220781"/>
              </a:xfrm>
              <a:custGeom>
                <a:avLst/>
                <a:gdLst>
                  <a:gd name="connsiteX0" fmla="*/ 36875 w 220644"/>
                  <a:gd name="connsiteY0" fmla="*/ 63571 h 220781"/>
                  <a:gd name="connsiteX1" fmla="*/ 145715 w 220644"/>
                  <a:gd name="connsiteY1" fmla="*/ 54209 h 220781"/>
                  <a:gd name="connsiteX2" fmla="*/ 156319 w 220644"/>
                  <a:gd name="connsiteY2" fmla="*/ 41838 h 220781"/>
                  <a:gd name="connsiteX3" fmla="*/ 192028 w 220644"/>
                  <a:gd name="connsiteY3" fmla="*/ 6075 h 220781"/>
                  <a:gd name="connsiteX4" fmla="*/ 215892 w 220644"/>
                  <a:gd name="connsiteY4" fmla="*/ 4807 h 220781"/>
                  <a:gd name="connsiteX5" fmla="*/ 214786 w 220644"/>
                  <a:gd name="connsiteY5" fmla="*/ 28739 h 220781"/>
                  <a:gd name="connsiteX6" fmla="*/ 167448 w 220644"/>
                  <a:gd name="connsiteY6" fmla="*/ 75914 h 220781"/>
                  <a:gd name="connsiteX7" fmla="*/ 156548 w 220644"/>
                  <a:gd name="connsiteY7" fmla="*/ 185240 h 220781"/>
                  <a:gd name="connsiteX8" fmla="*/ 165830 w 220644"/>
                  <a:gd name="connsiteY8" fmla="*/ 193010 h 220781"/>
                  <a:gd name="connsiteX9" fmla="*/ 166679 w 220644"/>
                  <a:gd name="connsiteY9" fmla="*/ 215836 h 220781"/>
                  <a:gd name="connsiteX10" fmla="*/ 143287 w 220644"/>
                  <a:gd name="connsiteY10" fmla="*/ 215404 h 220781"/>
                  <a:gd name="connsiteX11" fmla="*/ 104152 w 220644"/>
                  <a:gd name="connsiteY11" fmla="*/ 176390 h 220781"/>
                  <a:gd name="connsiteX12" fmla="*/ 6387 w 220644"/>
                  <a:gd name="connsiteY12" fmla="*/ 78774 h 220781"/>
                  <a:gd name="connsiteX13" fmla="*/ 5497 w 220644"/>
                  <a:gd name="connsiteY13" fmla="*/ 53426 h 220781"/>
                  <a:gd name="connsiteX14" fmla="*/ 25854 w 220644"/>
                  <a:gd name="connsiteY14" fmla="*/ 53183 h 220781"/>
                  <a:gd name="connsiteX15" fmla="*/ 36875 w 220644"/>
                  <a:gd name="connsiteY15" fmla="*/ 63571 h 22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0644" h="220781">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w="1327"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5" name="Freeform: Shape 14">
                <a:extLst>
                  <a:ext uri="{FF2B5EF4-FFF2-40B4-BE49-F238E27FC236}">
                    <a16:creationId xmlns:a16="http://schemas.microsoft.com/office/drawing/2014/main" id="{8C4C341E-91B7-45ED-ABCA-E98651706B66}"/>
                  </a:ext>
                </a:extLst>
              </p:cNvPr>
              <p:cNvSpPr/>
              <p:nvPr/>
            </p:nvSpPr>
            <p:spPr>
              <a:xfrm>
                <a:off x="1520186" y="4140775"/>
                <a:ext cx="67887" cy="65782"/>
              </a:xfrm>
              <a:custGeom>
                <a:avLst/>
                <a:gdLst>
                  <a:gd name="connsiteX0" fmla="*/ 24337 w 67887"/>
                  <a:gd name="connsiteY0" fmla="*/ 65783 h 65782"/>
                  <a:gd name="connsiteX1" fmla="*/ 0 w 67887"/>
                  <a:gd name="connsiteY1" fmla="*/ 41770 h 65782"/>
                  <a:gd name="connsiteX2" fmla="*/ 8485 w 67887"/>
                  <a:gd name="connsiteY2" fmla="*/ 36307 h 65782"/>
                  <a:gd name="connsiteX3" fmla="*/ 39527 w 67887"/>
                  <a:gd name="connsiteY3" fmla="*/ 5468 h 65782"/>
                  <a:gd name="connsiteX4" fmla="*/ 62933 w 67887"/>
                  <a:gd name="connsiteY4" fmla="*/ 4645 h 65782"/>
                  <a:gd name="connsiteX5" fmla="*/ 62406 w 67887"/>
                  <a:gd name="connsiteY5" fmla="*/ 27970 h 65782"/>
                  <a:gd name="connsiteX6" fmla="*/ 26239 w 67887"/>
                  <a:gd name="connsiteY6" fmla="*/ 64151 h 65782"/>
                  <a:gd name="connsiteX7" fmla="*/ 24337 w 67887"/>
                  <a:gd name="connsiteY7" fmla="*/ 65783 h 6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887" h="65782">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w="1327"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6" name="Freeform: Shape 15">
                <a:extLst>
                  <a:ext uri="{FF2B5EF4-FFF2-40B4-BE49-F238E27FC236}">
                    <a16:creationId xmlns:a16="http://schemas.microsoft.com/office/drawing/2014/main" id="{4C4D5E0F-E755-48C7-92C5-315BB885B5DE}"/>
                  </a:ext>
                </a:extLst>
              </p:cNvPr>
              <p:cNvSpPr/>
              <p:nvPr/>
            </p:nvSpPr>
            <p:spPr>
              <a:xfrm>
                <a:off x="1585169" y="4202883"/>
                <a:ext cx="64998" cy="65527"/>
              </a:xfrm>
              <a:custGeom>
                <a:avLst/>
                <a:gdLst>
                  <a:gd name="connsiteX0" fmla="*/ 0 w 64998"/>
                  <a:gd name="connsiteY0" fmla="*/ 43255 h 65527"/>
                  <a:gd name="connsiteX1" fmla="*/ 38771 w 64998"/>
                  <a:gd name="connsiteY1" fmla="*/ 4160 h 65527"/>
                  <a:gd name="connsiteX2" fmla="*/ 60450 w 64998"/>
                  <a:gd name="connsiteY2" fmla="*/ 5348 h 65527"/>
                  <a:gd name="connsiteX3" fmla="*/ 60734 w 64998"/>
                  <a:gd name="connsiteY3" fmla="*/ 26662 h 65527"/>
                  <a:gd name="connsiteX4" fmla="*/ 21868 w 64998"/>
                  <a:gd name="connsiteY4" fmla="*/ 65528 h 65527"/>
                  <a:gd name="connsiteX5" fmla="*/ 0 w 64998"/>
                  <a:gd name="connsiteY5" fmla="*/ 43255 h 6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98" h="65527">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w="1327"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1192535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257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par>
                                <p:cTn id="13" presetID="42" presetClass="path" presetSubtype="0" decel="100000" fill="hold" nodeType="withEffect">
                                  <p:stCondLst>
                                    <p:cond delay="0"/>
                                  </p:stCondLst>
                                  <p:childTnLst>
                                    <p:animMotion origin="layout" path="M -8.33333E-7 1.85185E-6 L -8.33333E-7 0.02569 " pathEditMode="relative" rAng="0" ptsTypes="AA">
                                      <p:cBhvr>
                                        <p:cTn id="14" dur="500" spd="-100000" fill="hold"/>
                                        <p:tgtEl>
                                          <p:spTgt spid="144"/>
                                        </p:tgtEl>
                                        <p:attrNameLst>
                                          <p:attrName>ppt_x</p:attrName>
                                          <p:attrName>ppt_y</p:attrName>
                                        </p:attrNameLst>
                                      </p:cBhvr>
                                      <p:rCtr x="0" y="1273"/>
                                    </p:animMotion>
                                  </p:childTnLst>
                                </p:cTn>
                              </p:par>
                              <p:par>
                                <p:cTn id="15" presetID="10" presetClass="entr" presetSubtype="0" fill="hold" nodeType="withEffect">
                                  <p:stCondLst>
                                    <p:cond delay="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par>
                                <p:cTn id="18" presetID="42" presetClass="path" presetSubtype="0" decel="100000" fill="hold" nodeType="withEffect">
                                  <p:stCondLst>
                                    <p:cond delay="50"/>
                                  </p:stCondLst>
                                  <p:childTnLst>
                                    <p:animMotion origin="layout" path="M -1.04167E-6 1.85185E-6 L -1.04167E-6 0.02569 " pathEditMode="relative" rAng="0" ptsTypes="AA">
                                      <p:cBhvr>
                                        <p:cTn id="19" dur="500" spd="-100000" fill="hold"/>
                                        <p:tgtEl>
                                          <p:spTgt spid="145"/>
                                        </p:tgtEl>
                                        <p:attrNameLst>
                                          <p:attrName>ppt_x</p:attrName>
                                          <p:attrName>ppt_y</p:attrName>
                                        </p:attrNameLst>
                                      </p:cBhvr>
                                      <p:rCtr x="0" y="1273"/>
                                    </p:animMotion>
                                  </p:childTnLst>
                                </p:cTn>
                              </p:par>
                              <p:par>
                                <p:cTn id="20" presetID="10" presetClass="entr" presetSubtype="0" fill="hold" nodeType="withEffect">
                                  <p:stCondLst>
                                    <p:cond delay="100"/>
                                  </p:stCondLst>
                                  <p:childTnLst>
                                    <p:set>
                                      <p:cBhvr>
                                        <p:cTn id="21" dur="1" fill="hold">
                                          <p:stCondLst>
                                            <p:cond delay="0"/>
                                          </p:stCondLst>
                                        </p:cTn>
                                        <p:tgtEl>
                                          <p:spTgt spid="146"/>
                                        </p:tgtEl>
                                        <p:attrNameLst>
                                          <p:attrName>style.visibility</p:attrName>
                                        </p:attrNameLst>
                                      </p:cBhvr>
                                      <p:to>
                                        <p:strVal val="visible"/>
                                      </p:to>
                                    </p:set>
                                    <p:animEffect transition="in" filter="fade">
                                      <p:cBhvr>
                                        <p:cTn id="22" dur="500"/>
                                        <p:tgtEl>
                                          <p:spTgt spid="146"/>
                                        </p:tgtEl>
                                      </p:cBhvr>
                                    </p:animEffect>
                                  </p:childTnLst>
                                </p:cTn>
                              </p:par>
                              <p:par>
                                <p:cTn id="23" presetID="42" presetClass="path" presetSubtype="0" decel="100000" fill="hold" nodeType="withEffect">
                                  <p:stCondLst>
                                    <p:cond delay="100"/>
                                  </p:stCondLst>
                                  <p:childTnLst>
                                    <p:animMotion origin="layout" path="M 3.95833E-6 0 L 3.95833E-6 0.02569 " pathEditMode="relative" rAng="0" ptsTypes="AA">
                                      <p:cBhvr>
                                        <p:cTn id="24" dur="500" spd="-100000" fill="hold"/>
                                        <p:tgtEl>
                                          <p:spTgt spid="146"/>
                                        </p:tgtEl>
                                        <p:attrNameLst>
                                          <p:attrName>ppt_x</p:attrName>
                                          <p:attrName>ppt_y</p:attrName>
                                        </p:attrNameLst>
                                      </p:cBhvr>
                                      <p:rCtr x="0" y="1273"/>
                                    </p:animMotion>
                                  </p:childTnLst>
                                </p:cTn>
                              </p:par>
                              <p:par>
                                <p:cTn id="25" presetID="10" presetClass="entr" presetSubtype="0" fill="hold" nodeType="withEffect">
                                  <p:stCondLst>
                                    <p:cond delay="15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nodeType="withEffect">
                                  <p:stCondLst>
                                    <p:cond delay="150"/>
                                  </p:stCondLst>
                                  <p:childTnLst>
                                    <p:animMotion origin="layout" path="M -2.70833E-6 -2.59259E-6 L -2.70833E-6 0.0257 " pathEditMode="relative" rAng="0" ptsTypes="AA">
                                      <p:cBhvr>
                                        <p:cTn id="29" dur="500" spd="-100000" fill="hold"/>
                                        <p:tgtEl>
                                          <p:spTgt spid="147"/>
                                        </p:tgtEl>
                                        <p:attrNameLst>
                                          <p:attrName>ppt_x</p:attrName>
                                          <p:attrName>ppt_y</p:attrName>
                                        </p:attrNameLst>
                                      </p:cBhvr>
                                      <p:rCtr x="0" y="1273"/>
                                    </p:animMotion>
                                  </p:childTnLst>
                                </p:cTn>
                              </p:par>
                              <p:par>
                                <p:cTn id="30" presetID="10" presetClass="entr" presetSubtype="0" fill="hold" nodeType="withEffect">
                                  <p:stCondLst>
                                    <p:cond delay="1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50"/>
                                  </p:stCondLst>
                                  <p:childTnLst>
                                    <p:animMotion origin="layout" path="M -2.91667E-6 -2.59259E-6 L -2.91667E-6 0.0257 " pathEditMode="relative" rAng="0" ptsTypes="AA">
                                      <p:cBhvr>
                                        <p:cTn id="34" dur="500" spd="-100000" fill="hold"/>
                                        <p:tgtEl>
                                          <p:spTgt spid="17"/>
                                        </p:tgtEl>
                                        <p:attrNameLst>
                                          <p:attrName>ppt_x</p:attrName>
                                          <p:attrName>ppt_y</p:attrName>
                                        </p:attrNameLst>
                                      </p:cBhvr>
                                      <p:rCtr x="0" y="1273"/>
                                    </p:animMotion>
                                  </p:childTnLst>
                                </p:cTn>
                              </p:par>
                              <p:par>
                                <p:cTn id="35" presetID="10" presetClass="entr" presetSubtype="0" fill="hold"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500"/>
                                        <p:tgtEl>
                                          <p:spTgt spid="150"/>
                                        </p:tgtEl>
                                      </p:cBhvr>
                                    </p:animEffect>
                                  </p:childTnLst>
                                </p:cTn>
                              </p:par>
                              <p:par>
                                <p:cTn id="38" presetID="42" presetClass="path" presetSubtype="0" decel="100000" fill="hold" nodeType="withEffect">
                                  <p:stCondLst>
                                    <p:cond delay="200"/>
                                  </p:stCondLst>
                                  <p:childTnLst>
                                    <p:animMotion origin="layout" path="M -3.33333E-6 -2.59259E-6 L -3.33333E-6 0.0257 " pathEditMode="relative" rAng="0" ptsTypes="AA">
                                      <p:cBhvr>
                                        <p:cTn id="39" dur="500" spd="-100000" fill="hold"/>
                                        <p:tgtEl>
                                          <p:spTgt spid="150"/>
                                        </p:tgtEl>
                                        <p:attrNameLst>
                                          <p:attrName>ppt_x</p:attrName>
                                          <p:attrName>ppt_y</p:attrName>
                                        </p:attrNameLst>
                                      </p:cBhvr>
                                      <p:rCtr x="0" y="1273"/>
                                    </p:animMotion>
                                  </p:childTnLst>
                                </p:cTn>
                              </p:par>
                              <p:par>
                                <p:cTn id="40" presetID="16" presetClass="entr" presetSubtype="37" fill="hold"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barn(outVertical)">
                                      <p:cBhvr>
                                        <p:cTn id="42" dur="500"/>
                                        <p:tgtEl>
                                          <p:spTgt spid="4"/>
                                        </p:tgtEl>
                                      </p:cBhvr>
                                    </p:animEffect>
                                  </p:childTnLst>
                                </p:cTn>
                              </p:par>
                              <p:par>
                                <p:cTn id="43" presetID="10" presetClass="entr" presetSubtype="0" fill="hold" nodeType="withEffect">
                                  <p:stCondLst>
                                    <p:cond delay="250"/>
                                  </p:stCondLst>
                                  <p:childTnLst>
                                    <p:set>
                                      <p:cBhvr>
                                        <p:cTn id="44" dur="1" fill="hold">
                                          <p:stCondLst>
                                            <p:cond delay="0"/>
                                          </p:stCondLst>
                                        </p:cTn>
                                        <p:tgtEl>
                                          <p:spTgt spid="149"/>
                                        </p:tgtEl>
                                        <p:attrNameLst>
                                          <p:attrName>style.visibility</p:attrName>
                                        </p:attrNameLst>
                                      </p:cBhvr>
                                      <p:to>
                                        <p:strVal val="visible"/>
                                      </p:to>
                                    </p:set>
                                    <p:animEffect transition="in" filter="fade">
                                      <p:cBhvr>
                                        <p:cTn id="45" dur="500"/>
                                        <p:tgtEl>
                                          <p:spTgt spid="149"/>
                                        </p:tgtEl>
                                      </p:cBhvr>
                                    </p:animEffect>
                                  </p:childTnLst>
                                </p:cTn>
                              </p:par>
                              <p:par>
                                <p:cTn id="46" presetID="42" presetClass="path" presetSubtype="0" decel="100000" fill="hold" nodeType="withEffect">
                                  <p:stCondLst>
                                    <p:cond delay="250"/>
                                  </p:stCondLst>
                                  <p:childTnLst>
                                    <p:animMotion origin="layout" path="M 4.58333E-6 -4.44444E-6 L 4.58333E-6 0.0257 " pathEditMode="relative" rAng="0" ptsTypes="AA">
                                      <p:cBhvr>
                                        <p:cTn id="47" dur="500" spd="-100000" fill="hold"/>
                                        <p:tgtEl>
                                          <p:spTgt spid="149"/>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720237" y="1541832"/>
            <a:ext cx="5147163" cy="445173"/>
            <a:chOff x="584200" y="1384302"/>
            <a:chExt cx="4486401" cy="445173"/>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8"/>
              <a:ext cx="3948237"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30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6632946" y="1503995"/>
            <a:ext cx="4574682" cy="445173"/>
            <a:chOff x="584200" y="1384302"/>
            <a:chExt cx="4574682" cy="445173"/>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8"/>
              <a:ext cx="4036519" cy="430887"/>
            </a:xfrm>
            <a:prstGeom prst="rect">
              <a:avLst/>
            </a:prstGeom>
          </p:spPr>
          <p:txBody>
            <a:bodyPr wrap="square" lIns="0" tIns="0" rIns="0" bIns="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582168" y="4419684"/>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5109908"/>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4223455"/>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3887717"/>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2258372"/>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dirty="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dirty="0">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3362095"/>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4772743"/>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dirty="0"/>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1232210" y="2380097"/>
            <a:ext cx="9727580" cy="324917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4213452" y="218386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5563326" y="2781643"/>
            <a:ext cx="1065348" cy="829670"/>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586740" y="1243108"/>
            <a:ext cx="11018520" cy="553998"/>
          </a:xfrm>
        </p:spPr>
        <p:txBody>
          <a:bodyPr/>
          <a:lstStyle/>
          <a:p>
            <a:pPr algn="ctr"/>
            <a:r>
              <a:rPr lang="en-US" b="1" dirty="0">
                <a:latin typeface="Cambria" panose="02040503050406030204" pitchFamily="18" charset="0"/>
                <a:ea typeface="Cambria" panose="02040503050406030204" pitchFamily="18" charset="0"/>
              </a:rPr>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653163" y="3821452"/>
            <a:ext cx="8879248" cy="1499446"/>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dirty="0"/>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78D4"/>
                  </a:solidFill>
                  <a:effectLst/>
                  <a:uLnTx/>
                  <a:uFillTx/>
                  <a:latin typeface="Cambria" panose="02040503050406030204" pitchFamily="18" charset="0"/>
                  <a:ea typeface="Cambria" panose="02040503050406030204" pitchFamily="18" charset="0"/>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Cambria" panose="02040503050406030204" pitchFamily="18" charset="0"/>
                <a:ea typeface="Cambria" panose="02040503050406030204" pitchFamily="18"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b="1" dirty="0">
                <a:latin typeface="Cambria" panose="02040503050406030204" pitchFamily="18" charset="0"/>
                <a:ea typeface="Cambria" panose="02040503050406030204" pitchFamily="18" charset="0"/>
              </a:rPr>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1" i="0" u="none" strike="noStrike" kern="0" cap="none" spc="0" normalizeH="0" baseline="0" noProof="0" dirty="0">
                  <a:ln>
                    <a:noFill/>
                  </a:ln>
                  <a:solidFill>
                    <a:srgbClr val="000000">
                      <a:lumMod val="65000"/>
                      <a:lumOff val="35000"/>
                    </a:srgbClr>
                  </a:solidFill>
                  <a:effectLst/>
                  <a:uLnTx/>
                  <a:uFillTx/>
                  <a:latin typeface="Cambria" panose="02040503050406030204" pitchFamily="18" charset="0"/>
                  <a:ea typeface="Cambria" panose="02040503050406030204" pitchFamily="18" charset="0"/>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b="1" kern="0" dirty="0">
                  <a:solidFill>
                    <a:srgbClr val="000000"/>
                  </a:solidFill>
                  <a:latin typeface="Cambria" panose="02040503050406030204" pitchFamily="18" charset="0"/>
                  <a:ea typeface="Cambria" panose="02040503050406030204" pitchFamily="18" charset="0"/>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1A1A1A"/>
                    </a:solidFill>
                    <a:effectLst/>
                    <a:uLnTx/>
                    <a:uFillTx/>
                    <a:latin typeface="Cambria" panose="02040503050406030204" pitchFamily="18" charset="0"/>
                    <a:ea typeface="Cambria" panose="02040503050406030204" pitchFamily="18"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Publish</a:t>
                </a:r>
                <a:b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and</a:t>
                </a:r>
                <a:b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Resource</a:t>
                </a:r>
                <a:b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bindings</a:t>
                </a:r>
                <a:b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b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1" i="0" u="none" strike="noStrike" kern="0" cap="none" spc="0" normalizeH="0" baseline="0" noProof="0" dirty="0">
                    <a:ln>
                      <a:noFill/>
                    </a:ln>
                    <a:solidFill>
                      <a:srgbClr val="505050"/>
                    </a:solidFill>
                    <a:effectLst/>
                    <a:uLnTx/>
                    <a:uFillTx/>
                    <a:latin typeface="Cambria" panose="02040503050406030204" pitchFamily="18" charset="0"/>
                    <a:ea typeface="Cambria" panose="02040503050406030204" pitchFamily="18" charset="0"/>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b="1" dirty="0">
                  <a:latin typeface="Cambria" panose="02040503050406030204" pitchFamily="18" charset="0"/>
                  <a:ea typeface="Cambria" panose="02040503050406030204" pitchFamily="18" charset="0"/>
                </a:endParaRPr>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Cambria" panose="02040503050406030204" pitchFamily="18" charset="0"/>
                  <a:ea typeface="Cambria" panose="02040503050406030204" pitchFamily="18" charset="0"/>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b="1" dirty="0">
                      <a:latin typeface="Cambria" panose="02040503050406030204" pitchFamily="18" charset="0"/>
                      <a:ea typeface="Cambria" panose="02040503050406030204" pitchFamily="18" charset="0"/>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b="1" dirty="0">
                      <a:latin typeface="Cambria" panose="02040503050406030204" pitchFamily="18" charset="0"/>
                      <a:ea typeface="Cambria" panose="02040503050406030204" pitchFamily="18" charset="0"/>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2321</Words>
  <Application>Microsoft Office PowerPoint</Application>
  <PresentationFormat>Widescreen</PresentationFormat>
  <Paragraphs>671</Paragraphs>
  <Slides>41</Slides>
  <Notes>36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Cambria</vt:lpstr>
      <vt:lpstr>Consolas</vt:lpstr>
      <vt:lpstr>Oswald</vt:lpstr>
      <vt:lpstr>Segoe UI</vt:lpstr>
      <vt:lpstr>Segoe UI Semibold</vt:lpstr>
      <vt:lpstr>Wingdings</vt:lpstr>
      <vt:lpstr>Dapr White Template</vt:lpstr>
      <vt:lpstr>Accelerating Microservices Distributed Application Runtime</vt:lpstr>
      <vt:lpstr>Enterprise Application Development</vt:lpstr>
      <vt:lpstr>What is holding back microservice development?</vt:lpstr>
      <vt:lpstr>Distributed App Development E-Commerce App</vt:lpstr>
      <vt:lpstr>Distributed Application Runtime</vt:lpstr>
      <vt:lpstr>Dapr Goals</vt:lpstr>
      <vt:lpstr>Any Language and Framework</vt:lpstr>
      <vt:lpstr>Microservice Building Blocks</vt:lpstr>
      <vt:lpstr>Any Cloud or Edge Infrastructure</vt:lpstr>
      <vt:lpstr>Sidecar Model</vt:lpstr>
      <vt:lpstr>Dapr Applications</vt:lpstr>
      <vt:lpstr>Dapr Components</vt:lpstr>
      <vt:lpstr>Dapr Building Blocks</vt:lpstr>
      <vt:lpstr>Dapr Middleware</vt:lpstr>
      <vt:lpstr>Service Invocation</vt:lpstr>
      <vt:lpstr>State Management</vt:lpstr>
      <vt:lpstr>State Management</vt:lpstr>
      <vt:lpstr>State Management</vt:lpstr>
      <vt:lpstr>Dapr State API</vt:lpstr>
      <vt:lpstr>Dapr State API</vt:lpstr>
      <vt:lpstr>Publish and Subscribe</vt:lpstr>
      <vt:lpstr>Dapr Pub/Sub API</vt:lpstr>
      <vt:lpstr>Input Triggers</vt:lpstr>
      <vt:lpstr>Output Bindings</vt:lpstr>
      <vt:lpstr>Dapr Bindings API</vt:lpstr>
      <vt:lpstr>Secrets</vt:lpstr>
      <vt:lpstr>Dapr Secrets API</vt:lpstr>
      <vt:lpstr>Virtual Actors</vt:lpstr>
      <vt:lpstr>Virtual Actors</vt:lpstr>
      <vt:lpstr>Dapr Actors API</vt:lpstr>
      <vt:lpstr>Observability</vt:lpstr>
      <vt:lpstr>Distributed Tracing</vt:lpstr>
      <vt:lpstr>Metrics</vt:lpstr>
      <vt:lpstr>Dapr Hosting Environments</vt:lpstr>
      <vt:lpstr>Dapr in Self-Hosted Docker Mode</vt:lpstr>
      <vt:lpstr>Dapr on Kubernetes</vt:lpstr>
      <vt:lpstr>Dapr and Service Meshes</vt:lpstr>
      <vt:lpstr>Demonstration Code Walkthrough &amp; Prototype Execution  go.paramg.com/dapr/prototype</vt:lpstr>
      <vt:lpstr>Prototype App HOW-TO: Features and Highlights</vt:lpstr>
      <vt:lpstr>Conclusion What’s covered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2021-05-13T20:41:19Z</dcterms:created>
  <dcterms:modified xsi:type="dcterms:W3CDTF">2022-03-04T06:11:15Z</dcterms:modified>
</cp:coreProperties>
</file>